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70" r:id="rId2"/>
    <p:sldMasterId id="2147483662" r:id="rId3"/>
    <p:sldMasterId id="2147483665" r:id="rId4"/>
    <p:sldMasterId id="2147483663" r:id="rId5"/>
  </p:sldMasterIdLst>
  <p:notesMasterIdLst>
    <p:notesMasterId r:id="rId23"/>
  </p:notesMasterIdLst>
  <p:handoutMasterIdLst>
    <p:handoutMasterId r:id="rId24"/>
  </p:handoutMasterIdLst>
  <p:sldIdLst>
    <p:sldId id="266" r:id="rId6"/>
    <p:sldId id="515" r:id="rId7"/>
    <p:sldId id="516" r:id="rId8"/>
    <p:sldId id="511" r:id="rId9"/>
    <p:sldId id="517" r:id="rId10"/>
    <p:sldId id="267" r:id="rId11"/>
    <p:sldId id="519" r:id="rId12"/>
    <p:sldId id="520" r:id="rId13"/>
    <p:sldId id="523" r:id="rId14"/>
    <p:sldId id="525" r:id="rId15"/>
    <p:sldId id="524" r:id="rId16"/>
    <p:sldId id="527" r:id="rId17"/>
    <p:sldId id="528" r:id="rId18"/>
    <p:sldId id="529" r:id="rId19"/>
    <p:sldId id="530" r:id="rId20"/>
    <p:sldId id="522" r:id="rId21"/>
    <p:sldId id="262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f Mast" initials="CM" lastIdx="3" clrIdx="0">
    <p:extLst>
      <p:ext uri="{19B8F6BF-5375-455C-9EA6-DF929625EA0E}">
        <p15:presenceInfo xmlns:p15="http://schemas.microsoft.com/office/powerpoint/2012/main" userId="dd9526a430bacf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D15"/>
    <a:srgbClr val="000000"/>
    <a:srgbClr val="616468"/>
    <a:srgbClr val="202321"/>
    <a:srgbClr val="F1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6148" autoAdjust="0"/>
  </p:normalViewPr>
  <p:slideViewPr>
    <p:cSldViewPr snapToGrid="0" snapToObjects="1" showGuides="1">
      <p:cViewPr varScale="1">
        <p:scale>
          <a:sx n="91" d="100"/>
          <a:sy n="91" d="100"/>
        </p:scale>
        <p:origin x="3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3134" y="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3D6EB26-41B6-4E19-83EC-E73738E884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9D0FE7-2B93-4C58-A1DB-4617AFF6CC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3DFB590-A5F8-45EA-AB8E-CD3CA1FFE559}" type="datetimeFigureOut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17.11.2023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6C06B4-579F-4E55-B0ED-E501BEC30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145B85-05F0-4185-9F6F-AE416F8A75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BBA10E1-8931-4664-8B15-CAB9FC81E556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08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C3ABC7-27AC-6D40-86E4-0C355E54A764}" type="datetimeFigureOut">
              <a:rPr lang="de-DE" smtClean="0"/>
              <a:pPr/>
              <a:t>17.11.2023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1CAD0D-262D-F145-A422-6EFA995C351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Comsol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 2nd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default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/>
            <a:fld id="{93842D98-7D22-4199-A5B8-7477F500FDAA}" type="slidenum">
              <a:rPr lang="de-DE" sz="1400" b="0" strike="noStrike" spc="-1" smtClean="0">
                <a:latin typeface="Calibri"/>
              </a:rPr>
              <a:t>10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34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Comsol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 2nd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default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/>
            <a:fld id="{93842D98-7D22-4199-A5B8-7477F500FDAA}" type="slidenum">
              <a:rPr lang="de-DE" sz="1400" b="0" strike="noStrike" spc="-1" smtClean="0">
                <a:latin typeface="Calibri"/>
              </a:rPr>
              <a:t>11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65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Comsol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 2nd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, </a:t>
            </a:r>
            <a:r>
              <a:rPr lang="de-DE" dirty="0" err="1"/>
              <a:t>except</a:t>
            </a:r>
            <a:r>
              <a:rPr lang="de-DE" dirty="0"/>
              <a:t> NS </a:t>
            </a:r>
            <a:r>
              <a:rPr lang="de-DE" dirty="0" err="1"/>
              <a:t>bc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stabilization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/>
            <a:fld id="{93842D98-7D22-4199-A5B8-7477F500FDAA}" type="slidenum">
              <a:rPr lang="de-DE" sz="1400" b="0" strike="noStrike" spc="-1" smtClean="0">
                <a:latin typeface="Calibri"/>
              </a:rPr>
              <a:t>12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49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Comsol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 2nd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, </a:t>
            </a:r>
            <a:r>
              <a:rPr lang="de-DE" dirty="0" err="1"/>
              <a:t>except</a:t>
            </a:r>
            <a:r>
              <a:rPr lang="de-DE" dirty="0"/>
              <a:t> NS </a:t>
            </a:r>
            <a:r>
              <a:rPr lang="de-DE" dirty="0" err="1"/>
              <a:t>bc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stabilization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/>
            <a:fld id="{93842D98-7D22-4199-A5B8-7477F500FDAA}" type="slidenum">
              <a:rPr lang="de-DE" sz="1400" b="0" strike="noStrike" spc="-1" smtClean="0">
                <a:latin typeface="Calibri"/>
              </a:rPr>
              <a:t>13</a:t>
            </a:fld>
            <a:endParaRPr lang="de-DE" sz="14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87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871DC-3AE6-0046-9798-2B74B19887B1}"/>
              </a:ext>
            </a:extLst>
          </p:cNvPr>
          <p:cNvSpPr/>
          <p:nvPr userDrawn="1"/>
        </p:nvSpPr>
        <p:spPr>
          <a:xfrm>
            <a:off x="442800" y="1484313"/>
            <a:ext cx="832193" cy="68582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136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58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23A9624-D6DE-C345-9C75-F17A8B2EFEFC}"/>
              </a:ext>
            </a:extLst>
          </p:cNvPr>
          <p:cNvSpPr/>
          <p:nvPr userDrawn="1"/>
        </p:nvSpPr>
        <p:spPr>
          <a:xfrm>
            <a:off x="2820756" y="1484313"/>
            <a:ext cx="832193" cy="68582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255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699AD87-10CD-5C43-A6B2-3E71A6C1E6A5}"/>
              </a:ext>
            </a:extLst>
          </p:cNvPr>
          <p:cNvSpPr/>
          <p:nvPr userDrawn="1"/>
        </p:nvSpPr>
        <p:spPr>
          <a:xfrm>
            <a:off x="1631778" y="1484313"/>
            <a:ext cx="832193" cy="685829"/>
          </a:xfrm>
          <a:prstGeom prst="rect">
            <a:avLst/>
          </a:prstGeom>
          <a:solidFill>
            <a:schemeClr val="tx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7E6E40C0-B5CF-3040-971F-4D8BB55D0746}"/>
              </a:ext>
            </a:extLst>
          </p:cNvPr>
          <p:cNvSpPr/>
          <p:nvPr userDrawn="1"/>
        </p:nvSpPr>
        <p:spPr>
          <a:xfrm>
            <a:off x="442802" y="2240393"/>
            <a:ext cx="8321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LMU Grün </a:t>
            </a:r>
            <a:b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A2A488E-BCE0-BB4B-959A-3AC0A2CF9AFD}"/>
              </a:ext>
            </a:extLst>
          </p:cNvPr>
          <p:cNvSpPr/>
          <p:nvPr userDrawn="1"/>
        </p:nvSpPr>
        <p:spPr>
          <a:xfrm>
            <a:off x="442800" y="3144823"/>
            <a:ext cx="607189" cy="50039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98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104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AF76B9D-1CB6-774E-B88E-0CACB598FEF6}"/>
              </a:ext>
            </a:extLst>
          </p:cNvPr>
          <p:cNvSpPr/>
          <p:nvPr userDrawn="1"/>
        </p:nvSpPr>
        <p:spPr>
          <a:xfrm>
            <a:off x="2177818" y="3144823"/>
            <a:ext cx="607189" cy="50039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231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45CC143-00CB-E043-9C6B-880F634668A7}"/>
              </a:ext>
            </a:extLst>
          </p:cNvPr>
          <p:cNvSpPr/>
          <p:nvPr userDrawn="1"/>
        </p:nvSpPr>
        <p:spPr>
          <a:xfrm>
            <a:off x="1310310" y="3144823"/>
            <a:ext cx="607189" cy="50039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192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193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195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2788AA0-4D28-CA47-A881-1819C9B7F2B2}"/>
              </a:ext>
            </a:extLst>
          </p:cNvPr>
          <p:cNvSpPr/>
          <p:nvPr userDrawn="1"/>
        </p:nvSpPr>
        <p:spPr>
          <a:xfrm>
            <a:off x="3045759" y="3144823"/>
            <a:ext cx="607189" cy="50039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245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A40CC5-176B-9442-82E4-408CAB2349BC}"/>
              </a:ext>
            </a:extLst>
          </p:cNvPr>
          <p:cNvSpPr/>
          <p:nvPr userDrawn="1"/>
        </p:nvSpPr>
        <p:spPr>
          <a:xfrm>
            <a:off x="442802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Dunkelgrau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56A28D-A369-AD4B-AF9B-25C454F18A4E}"/>
              </a:ext>
            </a:extLst>
          </p:cNvPr>
          <p:cNvSpPr/>
          <p:nvPr userDrawn="1"/>
        </p:nvSpPr>
        <p:spPr>
          <a:xfrm>
            <a:off x="1310310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Mittelgrau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EF2EF5B-E92A-5D4A-8161-D33FFACE7341}"/>
              </a:ext>
            </a:extLst>
          </p:cNvPr>
          <p:cNvSpPr/>
          <p:nvPr userDrawn="1"/>
        </p:nvSpPr>
        <p:spPr>
          <a:xfrm>
            <a:off x="2187234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Hellgrau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B21CFC-1C2A-AD4E-82DE-A68CEF4308BE}"/>
              </a:ext>
            </a:extLst>
          </p:cNvPr>
          <p:cNvSpPr/>
          <p:nvPr userDrawn="1"/>
        </p:nvSpPr>
        <p:spPr>
          <a:xfrm>
            <a:off x="3048909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Lichtgrau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73389B4-7374-AB43-B9CD-0CA5B6ED4B02}"/>
              </a:ext>
            </a:extLst>
          </p:cNvPr>
          <p:cNvSpPr/>
          <p:nvPr userDrawn="1"/>
        </p:nvSpPr>
        <p:spPr>
          <a:xfrm>
            <a:off x="1617118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Schwarz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8E62580-B452-9141-99B8-14D406341FD8}"/>
              </a:ext>
            </a:extLst>
          </p:cNvPr>
          <p:cNvSpPr/>
          <p:nvPr userDrawn="1"/>
        </p:nvSpPr>
        <p:spPr>
          <a:xfrm>
            <a:off x="2821937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Weiss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C5DB8B7-067A-624F-90A9-5FE69A8819FA}"/>
              </a:ext>
            </a:extLst>
          </p:cNvPr>
          <p:cNvSpPr/>
          <p:nvPr userDrawn="1"/>
        </p:nvSpPr>
        <p:spPr>
          <a:xfrm>
            <a:off x="4619182" y="1485446"/>
            <a:ext cx="607189" cy="500399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A10FA4C-181C-BD41-AD4E-730F52457796}"/>
              </a:ext>
            </a:extLst>
          </p:cNvPr>
          <p:cNvSpPr/>
          <p:nvPr userDrawn="1"/>
        </p:nvSpPr>
        <p:spPr>
          <a:xfrm>
            <a:off x="6354200" y="1485446"/>
            <a:ext cx="607189" cy="50039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140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64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145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2466A38-6ECC-DF4F-869F-B98502E2D6A6}"/>
              </a:ext>
            </a:extLst>
          </p:cNvPr>
          <p:cNvSpPr/>
          <p:nvPr userDrawn="1"/>
        </p:nvSpPr>
        <p:spPr>
          <a:xfrm>
            <a:off x="5486692" y="1485446"/>
            <a:ext cx="607189" cy="50039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59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227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F62C27-0EB2-5442-90B6-6A8F0C17931E}"/>
              </a:ext>
            </a:extLst>
          </p:cNvPr>
          <p:cNvSpPr/>
          <p:nvPr userDrawn="1"/>
        </p:nvSpPr>
        <p:spPr>
          <a:xfrm>
            <a:off x="7222141" y="1485446"/>
            <a:ext cx="607189" cy="500399"/>
          </a:xfrm>
          <a:prstGeom prst="rect">
            <a:avLst/>
          </a:prstGeom>
          <a:solidFill>
            <a:srgbClr val="DC0D1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B9B3239-0231-A24D-B42D-624E409B3D20}"/>
              </a:ext>
            </a:extLst>
          </p:cNvPr>
          <p:cNvSpPr/>
          <p:nvPr userDrawn="1"/>
        </p:nvSpPr>
        <p:spPr>
          <a:xfrm>
            <a:off x="4619184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Blau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90492F4-04D9-0D48-A32F-3E322C29483A}"/>
              </a:ext>
            </a:extLst>
          </p:cNvPr>
          <p:cNvSpPr/>
          <p:nvPr userDrawn="1"/>
        </p:nvSpPr>
        <p:spPr>
          <a:xfrm>
            <a:off x="5486691" y="2091158"/>
            <a:ext cx="70591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Cyan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C3949AB-62CF-6643-83F3-F76B12005678}"/>
              </a:ext>
            </a:extLst>
          </p:cNvPr>
          <p:cNvSpPr/>
          <p:nvPr userDrawn="1"/>
        </p:nvSpPr>
        <p:spPr>
          <a:xfrm>
            <a:off x="6363616" y="2091157"/>
            <a:ext cx="70591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Violett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D1B9CD-D09C-5D4A-B064-6355897E2041}"/>
              </a:ext>
            </a:extLst>
          </p:cNvPr>
          <p:cNvSpPr/>
          <p:nvPr userDrawn="1"/>
        </p:nvSpPr>
        <p:spPr>
          <a:xfrm>
            <a:off x="7225291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Rot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0B457DF-BD61-044B-ACA4-342889CA02A1}"/>
              </a:ext>
            </a:extLst>
          </p:cNvPr>
          <p:cNvSpPr/>
          <p:nvPr userDrawn="1"/>
        </p:nvSpPr>
        <p:spPr>
          <a:xfrm>
            <a:off x="4619182" y="2490933"/>
            <a:ext cx="607189" cy="500399"/>
          </a:xfrm>
          <a:prstGeom prst="rect">
            <a:avLst/>
          </a:prstGeom>
          <a:solidFill>
            <a:srgbClr val="F187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241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0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931D8B5-D9AB-D547-B4C3-602A0499C239}"/>
              </a:ext>
            </a:extLst>
          </p:cNvPr>
          <p:cNvSpPr/>
          <p:nvPr userDrawn="1"/>
        </p:nvSpPr>
        <p:spPr>
          <a:xfrm>
            <a:off x="4619184" y="3096644"/>
            <a:ext cx="86750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Orange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818" y="444257"/>
            <a:ext cx="9571269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Farbübersicht</a:t>
            </a:r>
          </a:p>
        </p:txBody>
      </p:sp>
    </p:spTree>
    <p:extLst>
      <p:ext uri="{BB962C8B-B14F-4D97-AF65-F5344CB8AC3E}">
        <p14:creationId xmlns:p14="http://schemas.microsoft.com/office/powerpoint/2010/main" val="277468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2" y="444257"/>
            <a:ext cx="9568595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Titel mit 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EFC134-44F4-4ACC-9EF7-B0CCCECB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303000" cy="49291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>
                <a:solidFill>
                  <a:srgbClr val="616468"/>
                </a:solidFill>
              </a:defRPr>
            </a:lvl1pPr>
            <a:lvl2pPr>
              <a:buClr>
                <a:schemeClr val="tx1"/>
              </a:buClr>
              <a:defRPr sz="2100">
                <a:solidFill>
                  <a:srgbClr val="616468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rgbClr val="616468"/>
                </a:solidFill>
              </a:defRPr>
            </a:lvl3pPr>
            <a:lvl4pPr>
              <a:buClr>
                <a:schemeClr val="tx1"/>
              </a:buClr>
              <a:defRPr sz="1900">
                <a:solidFill>
                  <a:srgbClr val="616468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rgbClr val="61646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35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1700" y="444257"/>
            <a:ext cx="9577387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Nur Titel</a:t>
            </a:r>
          </a:p>
        </p:txBody>
      </p:sp>
    </p:spTree>
    <p:extLst>
      <p:ext uri="{BB962C8B-B14F-4D97-AF65-F5344CB8AC3E}">
        <p14:creationId xmlns:p14="http://schemas.microsoft.com/office/powerpoint/2010/main" val="61024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6C7EB8-B4DE-417C-8CC8-227B58B74101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0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36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36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2A5F5B-9E68-475E-8CEC-10EC77A10D51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3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Absendername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 dirty="0">
                <a:effectLst/>
                <a:latin typeface="Arial" panose="020B0604020202020204" pitchFamily="34" charset="0"/>
              </a:rPr>
              <a:t> ·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www.musterdomain.de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83523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0" name="Bildplatzhalter 11">
            <a:extLst>
              <a:ext uri="{FF2B5EF4-FFF2-40B4-BE49-F238E27FC236}">
                <a16:creationId xmlns:a16="http://schemas.microsoft.com/office/drawing/2014/main" id="{E49330AE-63CD-4FA0-B981-354A53D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6124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87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086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4FBD0-4BBB-413C-96F0-376E5E59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4982841-B6DD-4A02-88CD-381D8C4A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02347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5F89-1710-447C-BA80-DE17C2EF1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1787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Seitentitel mit einer Zeile oder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900">
                <a:solidFill>
                  <a:srgbClr val="616468"/>
                </a:solidFill>
              </a:defRPr>
            </a:lvl2pPr>
          </a:lstStyle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endParaRPr lang="de-DE" dirty="0">
              <a:solidFill>
                <a:srgbClr val="2F2F2F"/>
              </a:solidFill>
              <a:latin typeface="Arial" panose="020B0604020202020204" pitchFamily="34" charset="0"/>
            </a:endParaRPr>
          </a:p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endParaRPr lang="de-DE" dirty="0">
              <a:solidFill>
                <a:srgbClr val="2F2F2F"/>
              </a:solidFill>
              <a:latin typeface="Arial" panose="020B0604020202020204" pitchFamily="34" charset="0"/>
            </a:endParaRPr>
          </a:p>
          <a:p>
            <a:pPr lvl="0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  <a:p>
            <a:pPr lvl="1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endParaRPr lang="de-DE" dirty="0">
              <a:solidFill>
                <a:srgbClr val="2F2F2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1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6400" y="434007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1" r:id="rId3"/>
    <p:sldLayoutId id="2147483677" r:id="rId4"/>
    <p:sldLayoutId id="2147483669" r:id="rId5"/>
    <p:sldLayoutId id="2147483655" r:id="rId6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C720E-3048-2B4D-B927-E08F3BECF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500" y="416422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9E554-D74C-2D46-A4A0-20AFFC9B0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DF8FA-2683-4642-B02D-78840267E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99" y="441325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6BA1FC-2AA7-46D3-BA9A-D73D533597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6399" y="432533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5" r:id="rId4"/>
    <p:sldLayoutId id="2147483678" r:id="rId5"/>
    <p:sldLayoutId id="2147483679" r:id="rId6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ED63A8-5311-184A-B74C-C37B428BF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400" y="442801"/>
            <a:ext cx="1745167" cy="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ol.com/contac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el 1"/>
          <p:cNvSpPr txBox="1"/>
          <p:nvPr/>
        </p:nvSpPr>
        <p:spPr>
          <a:xfrm>
            <a:off x="2152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4400" spc="-1">
                <a:solidFill>
                  <a:srgbClr val="000000"/>
                </a:solidFill>
                <a:latin typeface="Calibri Light"/>
              </a:rPr>
              <a:t>How to do these simulations?</a:t>
            </a:r>
            <a:endParaRPr lang="en-US" sz="4400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53952A-CF13-FADB-14F2-D23ECD80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416" y="1690200"/>
            <a:ext cx="5624403" cy="30293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34AEA11-CE58-3A77-7D91-B73B06F2D06F}"/>
              </a:ext>
            </a:extLst>
          </p:cNvPr>
          <p:cNvSpPr txBox="1"/>
          <p:nvPr/>
        </p:nvSpPr>
        <p:spPr>
          <a:xfrm>
            <a:off x="3168416" y="4803913"/>
            <a:ext cx="5624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Trial </a:t>
            </a:r>
            <a:r>
              <a:rPr lang="de-DE" dirty="0" err="1"/>
              <a:t>available</a:t>
            </a:r>
            <a:r>
              <a:rPr lang="de-DE" dirty="0"/>
              <a:t> via </a:t>
            </a:r>
            <a:r>
              <a:rPr lang="de-DE" dirty="0">
                <a:hlinkClick r:id="rId3"/>
              </a:rPr>
              <a:t>www.comsol.com/contact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-&gt;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f. 1 </a:t>
            </a:r>
            <a:r>
              <a:rPr lang="de-DE" dirty="0" err="1"/>
              <a:t>month</a:t>
            </a:r>
            <a:r>
              <a:rPr lang="de-DE" dirty="0"/>
              <a:t> </a:t>
            </a:r>
            <a:r>
              <a:rPr lang="de-DE" dirty="0" err="1"/>
              <a:t>classroom</a:t>
            </a:r>
            <a:r>
              <a:rPr lang="de-DE" dirty="0"/>
              <a:t> </a:t>
            </a:r>
            <a:r>
              <a:rPr lang="de-DE" dirty="0" err="1"/>
              <a:t>licences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Permanent </a:t>
            </a:r>
            <a:r>
              <a:rPr lang="de-DE" dirty="0" err="1"/>
              <a:t>licences</a:t>
            </a:r>
            <a:r>
              <a:rPr lang="de-DE" dirty="0"/>
              <a:t> ~ 5k - 10k€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Interface </a:t>
            </a:r>
            <a:r>
              <a:rPr lang="de-DE" dirty="0" err="1"/>
              <a:t>with</a:t>
            </a:r>
            <a:r>
              <a:rPr lang="de-DE" dirty="0"/>
              <a:t> 3D </a:t>
            </a:r>
            <a:r>
              <a:rPr lang="de-DE" dirty="0" err="1"/>
              <a:t>cad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(e.g. Inventor)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27">
            <a:extLst>
              <a:ext uri="{FF2B5EF4-FFF2-40B4-BE49-F238E27FC236}">
                <a16:creationId xmlns:a16="http://schemas.microsoft.com/office/drawing/2014/main" id="{A6446006-97C3-AF8D-681A-8B371E0CE43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Improving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mesh</a:t>
            </a:r>
            <a:endParaRPr lang="de-DE" sz="3000" spc="-1" dirty="0">
              <a:latin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641226-D70E-F580-B6B1-A7ABDCDE3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07695"/>
            <a:ext cx="9144000" cy="404261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DE0C1B2-4B81-498E-49D6-314CE82F0A0F}"/>
              </a:ext>
            </a:extLst>
          </p:cNvPr>
          <p:cNvSpPr txBox="1"/>
          <p:nvPr/>
        </p:nvSpPr>
        <p:spPr>
          <a:xfrm>
            <a:off x="3283131" y="5782492"/>
            <a:ext cx="469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set</a:t>
            </a:r>
            <a:r>
              <a:rPr lang="de-DE" dirty="0"/>
              <a:t> in </a:t>
            </a:r>
            <a:r>
              <a:rPr lang="de-DE" dirty="0" err="1"/>
              <a:t>component</a:t>
            </a:r>
            <a:r>
              <a:rPr lang="de-DE" dirty="0"/>
              <a:t> -&gt; „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“ &amp; </a:t>
            </a:r>
            <a:r>
              <a:rPr lang="de-DE" dirty="0" err="1"/>
              <a:t>discretization</a:t>
            </a:r>
            <a:r>
              <a:rPr lang="de-DE" dirty="0"/>
              <a:t> </a:t>
            </a:r>
            <a:r>
              <a:rPr lang="de-DE" dirty="0" err="1"/>
              <a:t>node</a:t>
            </a:r>
            <a:r>
              <a:rPr lang="de-DE" dirty="0"/>
              <a:t> in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nodes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32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27">
            <a:extLst>
              <a:ext uri="{FF2B5EF4-FFF2-40B4-BE49-F238E27FC236}">
                <a16:creationId xmlns:a16="http://schemas.microsoft.com/office/drawing/2014/main" id="{A6446006-97C3-AF8D-681A-8B371E0CE43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Element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order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visualization</a:t>
            </a:r>
            <a:endParaRPr lang="de-DE" sz="30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4D9EDD-292E-C2D9-D900-811189C4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622" y="1229782"/>
            <a:ext cx="3456757" cy="18298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6B5D29-8EF7-CD54-A0DA-D8C770899DF1}"/>
              </a:ext>
            </a:extLst>
          </p:cNvPr>
          <p:cNvSpPr txBox="1"/>
          <p:nvPr/>
        </p:nvSpPr>
        <p:spPr>
          <a:xfrm>
            <a:off x="4439339" y="639036"/>
            <a:ext cx="292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Example</a:t>
            </a:r>
            <a:r>
              <a:rPr lang="de-DE" dirty="0"/>
              <a:t>: 1D </a:t>
            </a:r>
            <a:r>
              <a:rPr lang="de-DE" dirty="0" err="1"/>
              <a:t>solution</a:t>
            </a:r>
            <a:endParaRPr lang="de-DE" dirty="0"/>
          </a:p>
          <a:p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correct</a:t>
            </a:r>
            <a:r>
              <a:rPr lang="de-DE" dirty="0"/>
              <a:t>“ </a:t>
            </a:r>
            <a:r>
              <a:rPr lang="de-DE" dirty="0" err="1"/>
              <a:t>result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37E650-5EA5-10F6-534E-CFC8CA4A9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943" y="3650415"/>
            <a:ext cx="3320730" cy="1746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5247DE9-57CB-4ACA-FA20-9761A8CA1DB1}"/>
              </a:ext>
            </a:extLst>
          </p:cNvPr>
          <p:cNvSpPr txBox="1"/>
          <p:nvPr/>
        </p:nvSpPr>
        <p:spPr>
          <a:xfrm>
            <a:off x="1524000" y="3170375"/>
            <a:ext cx="310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Bad</a:t>
            </a:r>
            <a:r>
              <a:rPr lang="de-DE" dirty="0"/>
              <a:t>: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,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order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D6F83A0-DC5B-FBB3-E2A8-00BC95297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367" y="3503848"/>
            <a:ext cx="3505200" cy="190554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A5D82D7-1CD2-D996-DE94-AB79E96564AF}"/>
              </a:ext>
            </a:extLst>
          </p:cNvPr>
          <p:cNvSpPr txBox="1"/>
          <p:nvPr/>
        </p:nvSpPr>
        <p:spPr>
          <a:xfrm>
            <a:off x="6454367" y="2948730"/>
            <a:ext cx="332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Better</a:t>
            </a:r>
            <a:r>
              <a:rPr lang="de-DE" dirty="0"/>
              <a:t>: same </a:t>
            </a:r>
            <a:r>
              <a:rPr lang="de-DE" dirty="0" err="1"/>
              <a:t>order</a:t>
            </a:r>
            <a:r>
              <a:rPr lang="de-DE" dirty="0"/>
              <a:t>, but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&amp; not uniform</a:t>
            </a:r>
          </a:p>
        </p:txBody>
      </p:sp>
    </p:spTree>
    <p:extLst>
      <p:ext uri="{BB962C8B-B14F-4D97-AF65-F5344CB8AC3E}">
        <p14:creationId xmlns:p14="http://schemas.microsoft.com/office/powerpoint/2010/main" val="6457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27">
            <a:extLst>
              <a:ext uri="{FF2B5EF4-FFF2-40B4-BE49-F238E27FC236}">
                <a16:creationId xmlns:a16="http://schemas.microsoft.com/office/drawing/2014/main" id="{A6446006-97C3-AF8D-681A-8B371E0CE43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Element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order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-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visualization</a:t>
            </a:r>
            <a:endParaRPr lang="de-DE" sz="3000" spc="-1" dirty="0">
              <a:latin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4D9EDD-292E-C2D9-D900-811189C4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622" y="1229782"/>
            <a:ext cx="3456757" cy="18298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6B5D29-8EF7-CD54-A0DA-D8C770899DF1}"/>
              </a:ext>
            </a:extLst>
          </p:cNvPr>
          <p:cNvSpPr txBox="1"/>
          <p:nvPr/>
        </p:nvSpPr>
        <p:spPr>
          <a:xfrm>
            <a:off x="4439339" y="639036"/>
            <a:ext cx="292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Example</a:t>
            </a:r>
            <a:r>
              <a:rPr lang="de-DE" dirty="0"/>
              <a:t>: 1D </a:t>
            </a:r>
            <a:r>
              <a:rPr lang="de-DE" dirty="0" err="1"/>
              <a:t>solution</a:t>
            </a:r>
            <a:endParaRPr lang="de-DE" dirty="0"/>
          </a:p>
          <a:p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correct</a:t>
            </a:r>
            <a:r>
              <a:rPr lang="de-DE" dirty="0"/>
              <a:t>“ </a:t>
            </a:r>
            <a:r>
              <a:rPr lang="de-DE" dirty="0" err="1"/>
              <a:t>result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A5D82D7-1CD2-D996-DE94-AB79E96564AF}"/>
              </a:ext>
            </a:extLst>
          </p:cNvPr>
          <p:cNvSpPr txBox="1"/>
          <p:nvPr/>
        </p:nvSpPr>
        <p:spPr>
          <a:xfrm>
            <a:off x="3576209" y="3059669"/>
            <a:ext cx="332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Even </a:t>
            </a:r>
            <a:r>
              <a:rPr lang="de-DE" b="1" dirty="0" err="1"/>
              <a:t>better</a:t>
            </a:r>
            <a:r>
              <a:rPr lang="de-DE" dirty="0"/>
              <a:t>: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,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731CDA-E5CA-F299-1234-CF524A171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209" y="3713090"/>
            <a:ext cx="5505690" cy="280487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2B3D30A-5807-D24F-D4CC-B9CD746C9C80}"/>
              </a:ext>
            </a:extLst>
          </p:cNvPr>
          <p:cNvSpPr/>
          <p:nvPr/>
        </p:nvSpPr>
        <p:spPr>
          <a:xfrm>
            <a:off x="3164541" y="2949388"/>
            <a:ext cx="6418730" cy="35685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57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1EA6B55-5BED-7AFE-7FD5-62DDB2915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85979"/>
            <a:ext cx="9144000" cy="62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6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08B8A14-AAE5-1CB4-ED89-8CC8B0D4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4" y="1023265"/>
            <a:ext cx="9144000" cy="50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7">
            <a:extLst>
              <a:ext uri="{FF2B5EF4-FFF2-40B4-BE49-F238E27FC236}">
                <a16:creationId xmlns:a16="http://schemas.microsoft.com/office/drawing/2014/main" id="{0B526EFD-6111-83BC-7DF0-585A02344D64}"/>
              </a:ext>
            </a:extLst>
          </p:cNvPr>
          <p:cNvSpPr/>
          <p:nvPr/>
        </p:nvSpPr>
        <p:spPr>
          <a:xfrm>
            <a:off x="2010611" y="22657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Basic „tricks“</a:t>
            </a:r>
            <a:endParaRPr lang="de-DE" sz="3000" spc="-1" dirty="0">
              <a:latin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A1C374-B2EF-22A4-A652-7C033D042811}"/>
              </a:ext>
            </a:extLst>
          </p:cNvPr>
          <p:cNvSpPr txBox="1"/>
          <p:nvPr/>
        </p:nvSpPr>
        <p:spPr>
          <a:xfrm>
            <a:off x="2317295" y="648867"/>
            <a:ext cx="87653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Set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repair</a:t>
            </a:r>
            <a:r>
              <a:rPr lang="de-DE" dirty="0"/>
              <a:t> </a:t>
            </a:r>
            <a:r>
              <a:rPr lang="de-DE" dirty="0" err="1"/>
              <a:t>tolerance</a:t>
            </a:r>
            <a:r>
              <a:rPr lang="de-DE" dirty="0"/>
              <a:t> on </a:t>
            </a:r>
            <a:r>
              <a:rPr lang="de-DE" dirty="0" err="1"/>
              <a:t>union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(</a:t>
            </a:r>
            <a:r>
              <a:rPr lang="de-DE" dirty="0" err="1"/>
              <a:t>example</a:t>
            </a:r>
            <a:r>
              <a:rPr lang="de-DE" dirty="0"/>
              <a:t>: 2_3D..)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Use „de-</a:t>
            </a:r>
            <a:r>
              <a:rPr lang="de-DE" dirty="0" err="1"/>
              <a:t>featuring</a:t>
            </a:r>
            <a:r>
              <a:rPr lang="de-DE" dirty="0"/>
              <a:t>“ </a:t>
            </a:r>
            <a:r>
              <a:rPr lang="de-DE" dirty="0" err="1"/>
              <a:t>operations</a:t>
            </a:r>
            <a:r>
              <a:rPr lang="de-DE" dirty="0"/>
              <a:t> on </a:t>
            </a:r>
            <a:r>
              <a:rPr lang="de-DE" dirty="0" err="1"/>
              <a:t>geometry</a:t>
            </a:r>
            <a:r>
              <a:rPr lang="de-DE" dirty="0"/>
              <a:t> </a:t>
            </a:r>
            <a:r>
              <a:rPr lang="de-DE" dirty="0" err="1"/>
              <a:t>node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Also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domains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assign</a:t>
            </a:r>
            <a:r>
              <a:rPr lang="de-DE" dirty="0"/>
              <a:t> </a:t>
            </a:r>
            <a:r>
              <a:rPr lang="de-DE" dirty="0" err="1"/>
              <a:t>mesh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size-subnodes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Try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mesh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(</a:t>
            </a:r>
            <a:r>
              <a:rPr lang="de-DE" dirty="0" err="1"/>
              <a:t>quad</a:t>
            </a:r>
            <a:r>
              <a:rPr lang="de-DE" dirty="0"/>
              <a:t>, </a:t>
            </a:r>
            <a:r>
              <a:rPr lang="de-DE" dirty="0" err="1"/>
              <a:t>mapped</a:t>
            </a:r>
            <a:r>
              <a:rPr lang="de-DE" dirty="0"/>
              <a:t> w.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subnode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Hard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predict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mesh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optimal (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problem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Plot </a:t>
            </a:r>
            <a:r>
              <a:rPr lang="de-DE" dirty="0" err="1"/>
              <a:t>mesh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verify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</a:t>
            </a:r>
            <a:r>
              <a:rPr lang="de-DE" dirty="0" err="1"/>
              <a:t>filter</a:t>
            </a:r>
            <a:r>
              <a:rPr lang="de-DE" dirty="0"/>
              <a:t>), </a:t>
            </a:r>
            <a:r>
              <a:rPr lang="de-DE" dirty="0" err="1"/>
              <a:t>mesh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histogram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Use </a:t>
            </a:r>
            <a:r>
              <a:rPr lang="de-DE" dirty="0" err="1"/>
              <a:t>Geometry</a:t>
            </a:r>
            <a:r>
              <a:rPr lang="de-DE" dirty="0"/>
              <a:t> -&gt; Virtual </a:t>
            </a:r>
            <a:r>
              <a:rPr lang="de-DE" dirty="0" err="1"/>
              <a:t>operations</a:t>
            </a:r>
            <a:r>
              <a:rPr lang="de-DE" dirty="0"/>
              <a:t> -&gt; Mesh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edges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edges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meshing</a:t>
            </a:r>
            <a:r>
              <a:rPr lang="de-DE" dirty="0"/>
              <a:t> (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own </a:t>
            </a:r>
            <a:r>
              <a:rPr lang="de-DE" dirty="0" err="1"/>
              <a:t>domain</a:t>
            </a:r>
            <a:r>
              <a:rPr lang="de-DE" dirty="0"/>
              <a:t>)!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Composite </a:t>
            </a:r>
            <a:r>
              <a:rPr lang="de-DE" dirty="0" err="1"/>
              <a:t>faces</a:t>
            </a:r>
            <a:r>
              <a:rPr lang="de-DE" dirty="0"/>
              <a:t> (e.g. </a:t>
            </a:r>
            <a:r>
              <a:rPr lang="de-DE" dirty="0" err="1"/>
              <a:t>cylinder</a:t>
            </a:r>
            <a:r>
              <a:rPr lang="de-DE" dirty="0"/>
              <a:t>) -&gt; </a:t>
            </a:r>
            <a:r>
              <a:rPr lang="de-DE" dirty="0" err="1"/>
              <a:t>unify</a:t>
            </a:r>
            <a:r>
              <a:rPr lang="de-DE" dirty="0"/>
              <a:t> </a:t>
            </a:r>
            <a:r>
              <a:rPr lang="de-DE" dirty="0" err="1"/>
              <a:t>faces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simplify</a:t>
            </a:r>
            <a:r>
              <a:rPr lang="de-DE" dirty="0"/>
              <a:t> </a:t>
            </a:r>
            <a:r>
              <a:rPr lang="de-DE" dirty="0" err="1"/>
              <a:t>meshing</a:t>
            </a:r>
            <a:r>
              <a:rPr lang="de-DE" dirty="0"/>
              <a:t> (</a:t>
            </a:r>
            <a:r>
              <a:rPr lang="de-DE" dirty="0" err="1"/>
              <a:t>use</a:t>
            </a:r>
            <a:r>
              <a:rPr lang="de-DE" dirty="0"/>
              <a:t> explicit </a:t>
            </a:r>
            <a:r>
              <a:rPr lang="de-DE" dirty="0" err="1"/>
              <a:t>selection</a:t>
            </a:r>
            <a:r>
              <a:rPr lang="de-DE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147FAC-AB47-2E91-BED8-270128738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1"/>
            <a:ext cx="9144000" cy="33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27">
            <a:extLst>
              <a:ext uri="{FF2B5EF4-FFF2-40B4-BE49-F238E27FC236}">
                <a16:creationId xmlns:a16="http://schemas.microsoft.com/office/drawing/2014/main" id="{A6446006-97C3-AF8D-681A-8B371E0CE43B}"/>
              </a:ext>
            </a:extLst>
          </p:cNvPr>
          <p:cNvSpPr/>
          <p:nvPr/>
        </p:nvSpPr>
        <p:spPr>
          <a:xfrm>
            <a:off x="2058737" y="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Step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N: Repeat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steps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1-5 f.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other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physics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models@2D</a:t>
            </a:r>
            <a:endParaRPr lang="de-DE" sz="3000" spc="-1" dirty="0"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0AFA3E-25F8-D4FA-58A0-605612E4517E}"/>
              </a:ext>
            </a:extLst>
          </p:cNvPr>
          <p:cNvSpPr txBox="1"/>
          <p:nvPr/>
        </p:nvSpPr>
        <p:spPr>
          <a:xfrm>
            <a:off x="2418032" y="987189"/>
            <a:ext cx="86119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Redo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 2D </a:t>
            </a:r>
            <a:r>
              <a:rPr lang="de-DE" dirty="0" err="1"/>
              <a:t>with</a:t>
            </a:r>
            <a:r>
              <a:rPr lang="de-DE" dirty="0"/>
              <a:t> simple </a:t>
            </a:r>
            <a:r>
              <a:rPr lang="de-DE" dirty="0" err="1"/>
              <a:t>rectangle</a:t>
            </a:r>
            <a:r>
              <a:rPr lang="de-DE" dirty="0"/>
              <a:t> </a:t>
            </a:r>
            <a:r>
              <a:rPr lang="de-DE" dirty="0" err="1"/>
              <a:t>geometry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Global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parameter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Setting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(D = 100e-12[m^2/s], ST=0.03[1/K], DT)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Setting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geometry</a:t>
            </a:r>
            <a:r>
              <a:rPr lang="de-DE" dirty="0"/>
              <a:t> (</a:t>
            </a:r>
            <a:r>
              <a:rPr lang="de-DE" dirty="0" err="1"/>
              <a:t>parametrized</a:t>
            </a:r>
            <a:r>
              <a:rPr lang="de-DE" dirty="0"/>
              <a:t> </a:t>
            </a:r>
            <a:r>
              <a:rPr lang="de-DE" dirty="0" err="1"/>
              <a:t>dimensions</a:t>
            </a:r>
            <a:r>
              <a:rPr lang="de-DE" dirty="0"/>
              <a:t> -&gt; </a:t>
            </a:r>
            <a:r>
              <a:rPr lang="de-DE" dirty="0" err="1"/>
              <a:t>to</a:t>
            </a:r>
            <a:r>
              <a:rPr lang="de-DE" dirty="0"/>
              <a:t> global </a:t>
            </a:r>
            <a:r>
              <a:rPr lang="de-DE" dirty="0" err="1"/>
              <a:t>parameters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Add Materials (</a:t>
            </a:r>
            <a:r>
              <a:rPr lang="de-DE" dirty="0" err="1"/>
              <a:t>water</a:t>
            </a:r>
            <a:r>
              <a:rPr lang="de-DE" dirty="0"/>
              <a:t>),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, also </a:t>
            </a:r>
            <a:r>
              <a:rPr lang="de-DE" dirty="0" err="1"/>
              <a:t>Temp</a:t>
            </a:r>
            <a:r>
              <a:rPr lang="de-DE" dirty="0"/>
              <a:t> </a:t>
            </a:r>
            <a:r>
              <a:rPr lang="de-DE" dirty="0" err="1"/>
              <a:t>dependent</a:t>
            </a:r>
            <a:r>
              <a:rPr lang="de-DE" dirty="0"/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Setup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conduction</a:t>
            </a:r>
            <a:r>
              <a:rPr lang="de-DE" dirty="0"/>
              <a:t>, </a:t>
            </a:r>
            <a:r>
              <a:rPr lang="de-DE" dirty="0" err="1"/>
              <a:t>navier</a:t>
            </a:r>
            <a:r>
              <a:rPr lang="de-DE" dirty="0"/>
              <a:t> </a:t>
            </a:r>
            <a:r>
              <a:rPr lang="de-DE" dirty="0" err="1"/>
              <a:t>stokes</a:t>
            </a:r>
            <a:r>
              <a:rPr lang="de-DE" dirty="0"/>
              <a:t> </a:t>
            </a:r>
            <a:r>
              <a:rPr lang="de-DE" dirty="0" err="1"/>
              <a:t>equation</a:t>
            </a:r>
            <a:r>
              <a:rPr lang="de-DE" dirty="0"/>
              <a:t>, </a:t>
            </a:r>
            <a:r>
              <a:rPr lang="de-DE" dirty="0" err="1"/>
              <a:t>movement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dissolved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dirty="0"/>
              <a:t> (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all </a:t>
            </a:r>
            <a:r>
              <a:rPr lang="de-DE" dirty="0" err="1"/>
              <a:t>elements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Compressible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+ </a:t>
            </a:r>
            <a:r>
              <a:rPr lang="de-DE" dirty="0" err="1"/>
              <a:t>Conservative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flux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Zero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boundary</a:t>
            </a:r>
            <a:r>
              <a:rPr lang="de-DE" dirty="0"/>
              <a:t> </a:t>
            </a:r>
            <a:r>
              <a:rPr lang="de-DE" dirty="0" err="1"/>
              <a:t>conditions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Concentration</a:t>
            </a:r>
            <a:r>
              <a:rPr lang="de-DE" dirty="0"/>
              <a:t> </a:t>
            </a:r>
            <a:r>
              <a:rPr lang="de-DE" dirty="0" err="1"/>
              <a:t>boundary</a:t>
            </a:r>
            <a:r>
              <a:rPr lang="de-DE" dirty="0"/>
              <a:t> </a:t>
            </a:r>
            <a:r>
              <a:rPr lang="de-DE" dirty="0" err="1"/>
              <a:t>condition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Setup </a:t>
            </a:r>
            <a:r>
              <a:rPr lang="de-DE" dirty="0" err="1"/>
              <a:t>solver</a:t>
            </a:r>
            <a:r>
              <a:rPr lang="de-DE" dirty="0"/>
              <a:t> -&gt; subsequent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„all in </a:t>
            </a:r>
            <a:r>
              <a:rPr lang="de-DE" dirty="0" err="1"/>
              <a:t>one</a:t>
            </a:r>
            <a:r>
              <a:rPr lang="de-DE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2x </a:t>
            </a:r>
            <a:r>
              <a:rPr lang="de-DE" dirty="0" err="1"/>
              <a:t>steady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+ 1x time </a:t>
            </a:r>
            <a:r>
              <a:rPr lang="de-DE" dirty="0" err="1"/>
              <a:t>dependent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Visualize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Add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boundary</a:t>
            </a:r>
            <a:r>
              <a:rPr lang="de-DE" dirty="0"/>
              <a:t> @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Add simple </a:t>
            </a:r>
            <a:r>
              <a:rPr lang="de-DE" dirty="0" err="1"/>
              <a:t>reaction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2 </a:t>
            </a:r>
            <a:r>
              <a:rPr lang="de-DE" dirty="0" err="1"/>
              <a:t>species</a:t>
            </a:r>
            <a:r>
              <a:rPr lang="de-DE" dirty="0"/>
              <a:t> (</a:t>
            </a:r>
            <a:r>
              <a:rPr lang="de-DE" dirty="0" err="1"/>
              <a:t>kon</a:t>
            </a:r>
            <a:r>
              <a:rPr lang="de-DE" dirty="0"/>
              <a:t>: 1e-2[1/(Ms)], </a:t>
            </a:r>
            <a:r>
              <a:rPr lang="de-DE" dirty="0" err="1"/>
              <a:t>koff</a:t>
            </a:r>
            <a:r>
              <a:rPr lang="de-DE" dirty="0"/>
              <a:t>: 1e-3[1/s]), 24[h] (</a:t>
            </a:r>
            <a:r>
              <a:rPr lang="de-DE" dirty="0" err="1"/>
              <a:t>using</a:t>
            </a:r>
            <a:r>
              <a:rPr lang="de-DE" dirty="0"/>
              <a:t> 2nd TDS </a:t>
            </a:r>
            <a:r>
              <a:rPr lang="de-DE" dirty="0" err="1"/>
              <a:t>node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Timefact:0.0001, DT1=10x DT2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integration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Width: 170um, Height: 20mm</a:t>
            </a:r>
          </a:p>
        </p:txBody>
      </p:sp>
    </p:spTree>
    <p:extLst>
      <p:ext uri="{BB962C8B-B14F-4D97-AF65-F5344CB8AC3E}">
        <p14:creationId xmlns:p14="http://schemas.microsoft.com/office/powerpoint/2010/main" val="28650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Labview</a:t>
            </a:r>
            <a:r>
              <a:rPr lang="de-DE" dirty="0"/>
              <a:t> </a:t>
            </a:r>
            <a:r>
              <a:rPr lang="de-DE" dirty="0" err="1"/>
              <a:t>Homework</a:t>
            </a:r>
            <a:r>
              <a:rPr lang="de-DE" dirty="0"/>
              <a:t> – </a:t>
            </a:r>
            <a:r>
              <a:rPr lang="de-DE" dirty="0" err="1"/>
              <a:t>solutions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54359" y="1586204"/>
            <a:ext cx="9573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</a:t>
            </a:r>
            <a:r>
              <a:rPr lang="de-DE" dirty="0" err="1"/>
              <a:t>Implement</a:t>
            </a:r>
            <a:r>
              <a:rPr lang="de-DE" dirty="0"/>
              <a:t> a VI that </a:t>
            </a:r>
            <a:r>
              <a:rPr lang="de-DE" dirty="0" err="1"/>
              <a:t>creates</a:t>
            </a:r>
            <a:r>
              <a:rPr lang="de-DE" dirty="0"/>
              <a:t> an </a:t>
            </a:r>
            <a:r>
              <a:rPr lang="de-DE" dirty="0" err="1"/>
              <a:t>array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Strings </a:t>
            </a:r>
            <a:r>
              <a:rPr lang="de-DE" dirty="0" err="1"/>
              <a:t>of</a:t>
            </a:r>
            <a:r>
              <a:rPr lang="de-DE" dirty="0"/>
              <a:t> length N that </a:t>
            </a:r>
            <a:r>
              <a:rPr lang="de-DE" dirty="0" err="1"/>
              <a:t>contain</a:t>
            </a:r>
            <a:r>
              <a:rPr lang="de-DE" dirty="0"/>
              <a:t> all </a:t>
            </a:r>
            <a:r>
              <a:rPr lang="de-DE" dirty="0" err="1"/>
              <a:t>possible</a:t>
            </a:r>
            <a:r>
              <a:rPr lang="de-DE" dirty="0"/>
              <a:t> 	sequences with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alphabet</a:t>
            </a:r>
            <a:r>
              <a:rPr lang="de-DE" dirty="0"/>
              <a:t> (e.g. {A,G,C,T}).</a:t>
            </a:r>
          </a:p>
          <a:p>
            <a:r>
              <a:rPr lang="de-DE" dirty="0"/>
              <a:t>2. </a:t>
            </a:r>
            <a:r>
              <a:rPr lang="de-DE" dirty="0" err="1"/>
              <a:t>Implement</a:t>
            </a:r>
            <a:r>
              <a:rPr lang="de-DE" dirty="0"/>
              <a:t> a VI that </a:t>
            </a:r>
            <a:r>
              <a:rPr lang="de-DE" dirty="0" err="1"/>
              <a:t>creates</a:t>
            </a:r>
            <a:r>
              <a:rPr lang="de-DE" dirty="0"/>
              <a:t> an </a:t>
            </a:r>
            <a:r>
              <a:rPr lang="de-DE" dirty="0" err="1"/>
              <a:t>array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Strings </a:t>
            </a:r>
            <a:r>
              <a:rPr lang="de-DE" dirty="0" err="1"/>
              <a:t>of</a:t>
            </a:r>
            <a:r>
              <a:rPr lang="de-DE" dirty="0"/>
              <a:t> length N,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string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	</a:t>
            </a:r>
            <a:r>
              <a:rPr lang="de-DE" dirty="0" err="1"/>
              <a:t>assembled</a:t>
            </a:r>
            <a:r>
              <a:rPr lang="de-DE" dirty="0"/>
              <a:t> </a:t>
            </a:r>
            <a:r>
              <a:rPr lang="de-DE" dirty="0" err="1"/>
              <a:t>randomly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from a </a:t>
            </a:r>
            <a:r>
              <a:rPr lang="de-DE" dirty="0" err="1"/>
              <a:t>pool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blocks</a:t>
            </a:r>
            <a:r>
              <a:rPr lang="de-DE" dirty="0"/>
              <a:t> with a </a:t>
            </a:r>
            <a:r>
              <a:rPr lang="de-DE" dirty="0" err="1"/>
              <a:t>predefined</a:t>
            </a:r>
            <a:r>
              <a:rPr lang="de-DE" dirty="0"/>
              <a:t> 	concentration.</a:t>
            </a:r>
          </a:p>
          <a:p>
            <a:r>
              <a:rPr lang="de-DE" dirty="0"/>
              <a:t>3. </a:t>
            </a:r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VI from 2.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assembly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dependent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previously</a:t>
            </a:r>
            <a:r>
              <a:rPr lang="de-DE" dirty="0"/>
              <a:t> 	</a:t>
            </a:r>
            <a:r>
              <a:rPr lang="de-DE" dirty="0" err="1"/>
              <a:t>attached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block.</a:t>
            </a:r>
          </a:p>
          <a:p>
            <a:r>
              <a:rPr lang="de-DE" dirty="0"/>
              <a:t>4. Create a sequence-</a:t>
            </a:r>
            <a:r>
              <a:rPr lang="de-DE" dirty="0" err="1"/>
              <a:t>histogram</a:t>
            </a:r>
            <a:r>
              <a:rPr lang="de-DE" dirty="0"/>
              <a:t> from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array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strings</a:t>
            </a:r>
            <a:r>
              <a:rPr lang="de-DE" dirty="0"/>
              <a:t>/sequences </a:t>
            </a:r>
            <a:r>
              <a:rPr lang="de-DE" dirty="0" err="1"/>
              <a:t>produced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2. </a:t>
            </a:r>
            <a:r>
              <a:rPr lang="de-DE" dirty="0" err="1"/>
              <a:t>and</a:t>
            </a:r>
            <a:r>
              <a:rPr lang="de-DE" dirty="0"/>
              <a:t> 3. 	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display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using a X-Y-Plot. </a:t>
            </a:r>
          </a:p>
          <a:p>
            <a:r>
              <a:rPr lang="de-DE" dirty="0"/>
              <a:t>4. Create a sequence-</a:t>
            </a:r>
            <a:r>
              <a:rPr lang="de-DE" dirty="0" err="1"/>
              <a:t>histogram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sub-</a:t>
            </a:r>
            <a:r>
              <a:rPr lang="de-DE" dirty="0" err="1"/>
              <a:t>mers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predefined</a:t>
            </a:r>
            <a:r>
              <a:rPr lang="de-DE" dirty="0"/>
              <a:t> length from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array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strings</a:t>
            </a:r>
            <a:r>
              <a:rPr lang="de-DE" dirty="0"/>
              <a:t>/sequences </a:t>
            </a:r>
            <a:r>
              <a:rPr lang="de-DE" dirty="0" err="1"/>
              <a:t>produced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2. </a:t>
            </a:r>
            <a:r>
              <a:rPr lang="de-DE" dirty="0" err="1"/>
              <a:t>and</a:t>
            </a:r>
            <a:r>
              <a:rPr lang="de-DE" dirty="0"/>
              <a:t> 3.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datasets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432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27">
            <a:extLst>
              <a:ext uri="{FF2B5EF4-FFF2-40B4-BE49-F238E27FC236}">
                <a16:creationId xmlns:a16="http://schemas.microsoft.com/office/drawing/2014/main" id="{E3E9EE44-509D-3D3F-2530-40A513DA499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Step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0: Check out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user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interface</a:t>
            </a:r>
            <a:endParaRPr lang="de-DE" sz="3000" spc="-1" dirty="0">
              <a:latin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C2EEBB-5AFB-418D-4370-44E791BF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49335"/>
            <a:ext cx="9144000" cy="55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6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27">
            <a:extLst>
              <a:ext uri="{FF2B5EF4-FFF2-40B4-BE49-F238E27FC236}">
                <a16:creationId xmlns:a16="http://schemas.microsoft.com/office/drawing/2014/main" id="{E3E9EE44-509D-3D3F-2530-40A513DA499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Step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0: Check out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user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interface</a:t>
            </a:r>
            <a:endParaRPr lang="de-DE" sz="3000" spc="-1" dirty="0"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E4F44C-5D72-9ABF-8E09-91C2009E1355}"/>
              </a:ext>
            </a:extLst>
          </p:cNvPr>
          <p:cNvSpPr txBox="1"/>
          <p:nvPr/>
        </p:nvSpPr>
        <p:spPr>
          <a:xfrm>
            <a:off x="2304771" y="672354"/>
            <a:ext cx="87047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Commands</a:t>
            </a:r>
            <a:r>
              <a:rPr lang="de-DE" dirty="0"/>
              <a:t> (top), </a:t>
            </a:r>
            <a:r>
              <a:rPr lang="de-DE" dirty="0" err="1"/>
              <a:t>Tree</a:t>
            </a:r>
            <a:r>
              <a:rPr lang="de-DE" dirty="0"/>
              <a:t> (</a:t>
            </a:r>
            <a:r>
              <a:rPr lang="de-DE" dirty="0" err="1"/>
              <a:t>left</a:t>
            </a:r>
            <a:r>
              <a:rPr lang="de-DE" dirty="0"/>
              <a:t>), Settings (</a:t>
            </a:r>
            <a:r>
              <a:rPr lang="de-DE" dirty="0" err="1"/>
              <a:t>mid</a:t>
            </a:r>
            <a:r>
              <a:rPr lang="de-DE" dirty="0"/>
              <a:t>), Viewport (</a:t>
            </a:r>
            <a:r>
              <a:rPr lang="de-DE" dirty="0" err="1"/>
              <a:t>right</a:t>
            </a:r>
            <a:r>
              <a:rPr lang="de-DE" dirty="0"/>
              <a:t>), Progress/Notes (</a:t>
            </a:r>
            <a:r>
              <a:rPr lang="de-DE" dirty="0" err="1"/>
              <a:t>bottom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advanced sections visible -&gt; important f. advanced physics (f. conservative form), equation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BEA386-0131-5600-297E-755F40633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07" y="2238888"/>
            <a:ext cx="7631366" cy="43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27">
            <a:extLst>
              <a:ext uri="{FF2B5EF4-FFF2-40B4-BE49-F238E27FC236}">
                <a16:creationId xmlns:a16="http://schemas.microsoft.com/office/drawing/2014/main" id="{E3E9EE44-509D-3D3F-2530-40A513DA499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Step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1: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Define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geometry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(2D, 3D,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symmetries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)</a:t>
            </a:r>
            <a:endParaRPr lang="de-DE" sz="3000" spc="-1" dirty="0">
              <a:latin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050E3A5-EDF0-D904-C1FD-02236064A1CE}"/>
              </a:ext>
            </a:extLst>
          </p:cNvPr>
          <p:cNvSpPr txBox="1"/>
          <p:nvPr/>
        </p:nvSpPr>
        <p:spPr>
          <a:xfrm>
            <a:off x="2379635" y="672354"/>
            <a:ext cx="87047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Create </a:t>
            </a:r>
            <a:r>
              <a:rPr lang="de-DE" dirty="0" err="1"/>
              <a:t>component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Always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dimension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 / </a:t>
            </a: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symmetry</a:t>
            </a:r>
            <a:r>
              <a:rPr lang="de-DE" dirty="0"/>
              <a:t>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Create 2D </a:t>
            </a:r>
            <a:r>
              <a:rPr lang="de-DE" dirty="0" err="1"/>
              <a:t>geometry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simple </a:t>
            </a:r>
            <a:r>
              <a:rPr lang="de-DE" dirty="0" err="1"/>
              <a:t>entities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Different </a:t>
            </a:r>
            <a:r>
              <a:rPr lang="de-DE" dirty="0" err="1"/>
              <a:t>shapes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Precise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Domains, </a:t>
            </a:r>
            <a:r>
              <a:rPr lang="de-DE" dirty="0" err="1"/>
              <a:t>Edges</a:t>
            </a:r>
            <a:r>
              <a:rPr lang="de-DE" dirty="0"/>
              <a:t>,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Geometric</a:t>
            </a:r>
            <a:r>
              <a:rPr lang="de-DE" dirty="0"/>
              <a:t> </a:t>
            </a:r>
            <a:r>
              <a:rPr lang="de-DE" dirty="0" err="1"/>
              <a:t>operations</a:t>
            </a:r>
            <a:r>
              <a:rPr lang="de-DE" dirty="0"/>
              <a:t> on </a:t>
            </a:r>
            <a:r>
              <a:rPr lang="de-DE" dirty="0" err="1"/>
              <a:t>geometry</a:t>
            </a:r>
            <a:r>
              <a:rPr lang="de-DE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Transforms: Array, </a:t>
            </a:r>
            <a:r>
              <a:rPr lang="de-DE" dirty="0" err="1"/>
              <a:t>copy</a:t>
            </a:r>
            <a:r>
              <a:rPr lang="de-DE" dirty="0"/>
              <a:t>, </a:t>
            </a:r>
            <a:r>
              <a:rPr lang="de-DE" dirty="0" err="1"/>
              <a:t>mirror</a:t>
            </a:r>
            <a:r>
              <a:rPr lang="de-DE" dirty="0"/>
              <a:t>, </a:t>
            </a:r>
            <a:r>
              <a:rPr lang="de-DE" dirty="0" err="1"/>
              <a:t>move</a:t>
            </a:r>
            <a:r>
              <a:rPr lang="de-DE" dirty="0"/>
              <a:t>, </a:t>
            </a:r>
            <a:r>
              <a:rPr lang="de-DE" dirty="0" err="1"/>
              <a:t>rotate</a:t>
            </a:r>
            <a:r>
              <a:rPr lang="de-DE" dirty="0"/>
              <a:t>, </a:t>
            </a:r>
            <a:r>
              <a:rPr lang="de-DE" dirty="0" err="1"/>
              <a:t>scale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 Boolean </a:t>
            </a:r>
            <a:r>
              <a:rPr lang="de-DE" dirty="0" err="1"/>
              <a:t>ops</a:t>
            </a:r>
            <a:r>
              <a:rPr lang="de-DE" dirty="0"/>
              <a:t>: Union, </a:t>
            </a:r>
            <a:r>
              <a:rPr lang="de-DE" dirty="0" err="1"/>
              <a:t>intersect</a:t>
            </a:r>
            <a:r>
              <a:rPr lang="de-DE" dirty="0"/>
              <a:t>, </a:t>
            </a:r>
            <a:r>
              <a:rPr lang="de-DE" dirty="0" err="1"/>
              <a:t>difference</a:t>
            </a:r>
            <a:r>
              <a:rPr lang="de-DE" dirty="0"/>
              <a:t>, </a:t>
            </a:r>
            <a:r>
              <a:rPr lang="de-DE" dirty="0" err="1"/>
              <a:t>compose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Create 2nd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3D </a:t>
            </a:r>
            <a:r>
              <a:rPr lang="de-DE" dirty="0" err="1"/>
              <a:t>example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Create 3D </a:t>
            </a:r>
            <a:r>
              <a:rPr lang="de-DE" dirty="0" err="1"/>
              <a:t>geometry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Same </a:t>
            </a:r>
            <a:r>
              <a:rPr lang="de-DE" dirty="0" err="1"/>
              <a:t>operations</a:t>
            </a:r>
            <a:r>
              <a:rPr lang="de-DE" dirty="0"/>
              <a:t> -&gt;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tedious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Better</a:t>
            </a:r>
            <a:r>
              <a:rPr lang="de-DE" dirty="0"/>
              <a:t>: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workplanes</a:t>
            </a:r>
            <a:r>
              <a:rPr lang="de-DE" dirty="0"/>
              <a:t> -&gt; 3D </a:t>
            </a:r>
            <a:r>
              <a:rPr lang="de-DE" dirty="0" err="1"/>
              <a:t>operations</a:t>
            </a:r>
            <a:r>
              <a:rPr lang="de-DE" dirty="0"/>
              <a:t> (</a:t>
            </a:r>
            <a:r>
              <a:rPr lang="de-DE" dirty="0" err="1"/>
              <a:t>extrude</a:t>
            </a:r>
            <a:r>
              <a:rPr lang="de-DE" dirty="0"/>
              <a:t>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External CAD </a:t>
            </a:r>
            <a:r>
              <a:rPr lang="de-DE" dirty="0" err="1"/>
              <a:t>tools</a:t>
            </a:r>
            <a:r>
              <a:rPr lang="de-DE" dirty="0"/>
              <a:t> -&gt; Inventor (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University/</a:t>
            </a:r>
            <a:r>
              <a:rPr lang="de-DE" dirty="0" err="1"/>
              <a:t>students</a:t>
            </a:r>
            <a:r>
              <a:rPr lang="de-DE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Load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chamber</a:t>
            </a:r>
            <a:r>
              <a:rPr lang="de-DE" dirty="0"/>
              <a:t> f.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sim</a:t>
            </a:r>
            <a:r>
              <a:rPr lang="de-DE" dirty="0"/>
              <a:t> (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2D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) via live-links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Upon </a:t>
            </a:r>
            <a:r>
              <a:rPr lang="de-DE" dirty="0" err="1"/>
              <a:t>import</a:t>
            </a:r>
            <a:r>
              <a:rPr lang="de-DE" dirty="0"/>
              <a:t> -&gt; </a:t>
            </a:r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repair</a:t>
            </a:r>
            <a:r>
              <a:rPr lang="de-DE" dirty="0"/>
              <a:t>-options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519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feld 1"/>
          <p:cNvSpPr/>
          <p:nvPr/>
        </p:nvSpPr>
        <p:spPr>
          <a:xfrm>
            <a:off x="2303656" y="3931979"/>
            <a:ext cx="45719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de-DE" spc="-1">
              <a:latin typeface="Calibri"/>
            </a:endParaRPr>
          </a:p>
          <a:p>
            <a:pPr>
              <a:lnSpc>
                <a:spcPct val="100000"/>
              </a:lnSpc>
            </a:pPr>
            <a:endParaRPr lang="de-DE" spc="-1">
              <a:latin typeface="Calibri"/>
            </a:endParaRPr>
          </a:p>
        </p:txBody>
      </p:sp>
      <p:sp>
        <p:nvSpPr>
          <p:cNvPr id="306" name="Textfeld 27"/>
          <p:cNvSpPr/>
          <p:nvPr/>
        </p:nvSpPr>
        <p:spPr>
          <a:xfrm>
            <a:off x="1466296" y="3237054"/>
            <a:ext cx="4461035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3. Motion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dilute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species</a:t>
            </a:r>
            <a:endParaRPr lang="de-DE" sz="3000" spc="-1" dirty="0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feld 28"/>
              <p:cNvSpPr txBox="1"/>
              <p:nvPr/>
            </p:nvSpPr>
            <p:spPr>
              <a:xfrm>
                <a:off x="1404017" y="3932624"/>
                <a:ext cx="2133061" cy="4305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07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017" y="3932624"/>
                <a:ext cx="2133061" cy="430560"/>
              </a:xfrm>
              <a:prstGeom prst="rect">
                <a:avLst/>
              </a:prstGeom>
              <a:blipFill>
                <a:blip r:embed="rId2"/>
                <a:stretch>
                  <a:fillRect t="-98592" r="-7714" b="-1380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feld 29"/>
              <p:cNvSpPr txBox="1"/>
              <p:nvPr/>
            </p:nvSpPr>
            <p:spPr>
              <a:xfrm>
                <a:off x="3484481" y="3931979"/>
                <a:ext cx="2311920" cy="4305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𝐝𝐢𝐟𝐟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08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81" y="3931979"/>
                <a:ext cx="2311920" cy="430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Textfeld 30"/>
              <p:cNvSpPr txBox="1"/>
              <p:nvPr/>
            </p:nvSpPr>
            <p:spPr>
              <a:xfrm>
                <a:off x="3179561" y="4545605"/>
                <a:ext cx="3866040" cy="46368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𝐝𝐫𝐢𝐟𝐭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𝑵𝑺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de-DE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09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561" y="4545605"/>
                <a:ext cx="3866040" cy="463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Textfeld 31"/>
              <p:cNvSpPr txBox="1"/>
              <p:nvPr/>
            </p:nvSpPr>
            <p:spPr>
              <a:xfrm>
                <a:off x="1466296" y="4560104"/>
                <a:ext cx="2184678" cy="4305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𝐉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𝑑𝑟𝑖𝑓𝑡</m:t>
                          </m:r>
                        </m:sub>
                      </m:sSub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0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96" y="4560104"/>
                <a:ext cx="2184678" cy="430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Textfeld 32"/>
          <p:cNvSpPr/>
          <p:nvPr/>
        </p:nvSpPr>
        <p:spPr>
          <a:xfrm>
            <a:off x="5927331" y="849960"/>
            <a:ext cx="462347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2. Fluid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motion</a:t>
            </a:r>
            <a:endParaRPr lang="de-DE" sz="3000" spc="-1" dirty="0">
              <a:latin typeface="Calibri"/>
            </a:endParaRPr>
          </a:p>
        </p:txBody>
      </p:sp>
      <p:sp>
        <p:nvSpPr>
          <p:cNvPr id="13" name="Textfeld 32">
            <a:extLst>
              <a:ext uri="{FF2B5EF4-FFF2-40B4-BE49-F238E27FC236}">
                <a16:creationId xmlns:a16="http://schemas.microsoft.com/office/drawing/2014/main" id="{0D96A2B1-1B33-46BC-E300-8DD0A87B8838}"/>
              </a:ext>
            </a:extLst>
          </p:cNvPr>
          <p:cNvSpPr/>
          <p:nvPr/>
        </p:nvSpPr>
        <p:spPr>
          <a:xfrm>
            <a:off x="1932945" y="828014"/>
            <a:ext cx="3647964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1. Heat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transport</a:t>
            </a:r>
            <a:endParaRPr lang="de-DE" sz="3000" spc="-1" dirty="0">
              <a:latin typeface="Calibri"/>
            </a:endParaRPr>
          </a:p>
        </p:txBody>
      </p:sp>
      <p:sp>
        <p:nvSpPr>
          <p:cNvPr id="14" name="Textfeld 27">
            <a:extLst>
              <a:ext uri="{FF2B5EF4-FFF2-40B4-BE49-F238E27FC236}">
                <a16:creationId xmlns:a16="http://schemas.microsoft.com/office/drawing/2014/main" id="{3AEA7625-74BC-42BC-16CB-F53077E04CCE}"/>
              </a:ext>
            </a:extLst>
          </p:cNvPr>
          <p:cNvSpPr/>
          <p:nvPr/>
        </p:nvSpPr>
        <p:spPr>
          <a:xfrm>
            <a:off x="6347447" y="3237054"/>
            <a:ext cx="426527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4.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Reactions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of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species</a:t>
            </a:r>
            <a:endParaRPr lang="de-DE" sz="3000" spc="-1" dirty="0">
              <a:latin typeface="Calibri"/>
            </a:endParaRPr>
          </a:p>
        </p:txBody>
      </p:sp>
      <p:sp>
        <p:nvSpPr>
          <p:cNvPr id="16" name="Textfeld 27">
            <a:extLst>
              <a:ext uri="{FF2B5EF4-FFF2-40B4-BE49-F238E27FC236}">
                <a16:creationId xmlns:a16="http://schemas.microsoft.com/office/drawing/2014/main" id="{A6446006-97C3-AF8D-681A-8B371E0CE43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Step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2: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Determine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necessary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physics</a:t>
            </a:r>
            <a:endParaRPr lang="de-DE" sz="3000" spc="-1" dirty="0">
              <a:latin typeface="Calibri"/>
            </a:endParaRPr>
          </a:p>
        </p:txBody>
      </p:sp>
      <p:sp>
        <p:nvSpPr>
          <p:cNvPr id="12" name="Textfeld 27">
            <a:extLst>
              <a:ext uri="{FF2B5EF4-FFF2-40B4-BE49-F238E27FC236}">
                <a16:creationId xmlns:a16="http://schemas.microsoft.com/office/drawing/2014/main" id="{B816E264-F992-9C04-520A-778FA2BEC654}"/>
              </a:ext>
            </a:extLst>
          </p:cNvPr>
          <p:cNvSpPr/>
          <p:nvPr/>
        </p:nvSpPr>
        <p:spPr>
          <a:xfrm>
            <a:off x="1524000" y="6053635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spc="-1" dirty="0" err="1">
                <a:solidFill>
                  <a:srgbClr val="000000"/>
                </a:solidFill>
                <a:latin typeface="Calibri"/>
              </a:rPr>
              <a:t>lets</a:t>
            </a:r>
            <a:r>
              <a:rPr lang="de-DE" sz="3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</a:rPr>
              <a:t>add</a:t>
            </a:r>
            <a:r>
              <a:rPr lang="de-DE" sz="3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</a:rPr>
              <a:t>them</a:t>
            </a:r>
            <a:r>
              <a:rPr lang="de-DE" sz="3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</a:rPr>
              <a:t>stepwise</a:t>
            </a:r>
            <a:r>
              <a:rPr lang="de-DE" sz="3000" spc="-1" dirty="0">
                <a:solidFill>
                  <a:srgbClr val="000000"/>
                </a:solidFill>
                <a:latin typeface="Calibri"/>
              </a:rPr>
              <a:t> –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</a:rPr>
              <a:t>start</a:t>
            </a:r>
            <a:r>
              <a:rPr lang="de-DE" sz="3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</a:rPr>
              <a:t>with</a:t>
            </a:r>
            <a:r>
              <a:rPr lang="de-DE" sz="3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</a:rPr>
              <a:t>heat</a:t>
            </a:r>
            <a:r>
              <a:rPr lang="de-DE" sz="30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</a:rPr>
              <a:t>transport</a:t>
            </a:r>
            <a:endParaRPr lang="de-DE" sz="3000" spc="-1" dirty="0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28">
                <a:extLst>
                  <a:ext uri="{FF2B5EF4-FFF2-40B4-BE49-F238E27FC236}">
                    <a16:creationId xmlns:a16="http://schemas.microsoft.com/office/drawing/2014/main" id="{99F554FD-4736-D658-E41A-B87CD092A0B5}"/>
                  </a:ext>
                </a:extLst>
              </p:cNvPr>
              <p:cNvSpPr txBox="1"/>
              <p:nvPr/>
            </p:nvSpPr>
            <p:spPr>
              <a:xfrm>
                <a:off x="1852472" y="1366065"/>
                <a:ext cx="2654178" cy="653709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𝜌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28">
                <a:extLst>
                  <a:ext uri="{FF2B5EF4-FFF2-40B4-BE49-F238E27FC236}">
                    <a16:creationId xmlns:a16="http://schemas.microsoft.com/office/drawing/2014/main" id="{99F554FD-4736-D658-E41A-B87CD092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72" y="1366065"/>
                <a:ext cx="2654178" cy="6537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28">
                <a:extLst>
                  <a:ext uri="{FF2B5EF4-FFF2-40B4-BE49-F238E27FC236}">
                    <a16:creationId xmlns:a16="http://schemas.microsoft.com/office/drawing/2014/main" id="{2601AD35-80F4-92CD-622E-7C6E53BB3CD9}"/>
                  </a:ext>
                </a:extLst>
              </p:cNvPr>
              <p:cNvSpPr txBox="1"/>
              <p:nvPr/>
            </p:nvSpPr>
            <p:spPr>
              <a:xfrm>
                <a:off x="1986263" y="2087682"/>
                <a:ext cx="2654178" cy="653709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de-DE" b="1" i="1">
                          <a:latin typeface="Cambria Math" panose="02040503050406030204" pitchFamily="18" charset="0"/>
                        </a:rPr>
                        <m:t>≡−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b="1">
                          <a:latin typeface="Cambria Math" panose="02040503050406030204" pitchFamily="18" charset="0"/>
                        </a:rPr>
                        <m:t>𝛁</m:t>
                      </m:r>
                      <m:r>
                        <m:rPr>
                          <m:sty m:val="p"/>
                        </m:rPr>
                        <a:rPr lang="de-DE">
                          <a:latin typeface="Cambria Math" panose="02040503050406030204" pitchFamily="18" charset="0"/>
                        </a:rPr>
                        <m:t>T</m:t>
                      </m:r>
                    </m:oMath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𝑒𝑎𝑡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𝑠𝑜𝑢𝑟𝑐𝑒</m:t>
                      </m:r>
                    </m:oMath>
                  </m:oMathPara>
                </a14:m>
                <a:endParaRPr lang="de-D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feld 28">
                <a:extLst>
                  <a:ext uri="{FF2B5EF4-FFF2-40B4-BE49-F238E27FC236}">
                    <a16:creationId xmlns:a16="http://schemas.microsoft.com/office/drawing/2014/main" id="{2601AD35-80F4-92CD-622E-7C6E53BB3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63" y="2087682"/>
                <a:ext cx="2654178" cy="653709"/>
              </a:xfrm>
              <a:prstGeom prst="rect">
                <a:avLst/>
              </a:prstGeom>
              <a:blipFill>
                <a:blip r:embed="rId7"/>
                <a:stretch>
                  <a:fillRect b="-46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28">
                <a:extLst>
                  <a:ext uri="{FF2B5EF4-FFF2-40B4-BE49-F238E27FC236}">
                    <a16:creationId xmlns:a16="http://schemas.microsoft.com/office/drawing/2014/main" id="{EA86EDF7-E017-0FA3-F37F-2575476215A2}"/>
                  </a:ext>
                </a:extLst>
              </p:cNvPr>
              <p:cNvSpPr txBox="1"/>
              <p:nvPr/>
            </p:nvSpPr>
            <p:spPr>
              <a:xfrm>
                <a:off x="6778870" y="3875869"/>
                <a:ext cx="2828953" cy="60511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𝐉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  ≡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𝑠𝑜𝑢𝑟𝑐𝑒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𝑡𝑒𝑟𝑚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" name="Textfeld 28">
                <a:extLst>
                  <a:ext uri="{FF2B5EF4-FFF2-40B4-BE49-F238E27FC236}">
                    <a16:creationId xmlns:a16="http://schemas.microsoft.com/office/drawing/2014/main" id="{EA86EDF7-E017-0FA3-F37F-25754762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870" y="3875869"/>
                <a:ext cx="2828953" cy="605110"/>
              </a:xfrm>
              <a:prstGeom prst="rect">
                <a:avLst/>
              </a:prstGeom>
              <a:blipFill>
                <a:blip r:embed="rId8"/>
                <a:stretch>
                  <a:fillRect t="-70707" b="-707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28">
                <a:extLst>
                  <a:ext uri="{FF2B5EF4-FFF2-40B4-BE49-F238E27FC236}">
                    <a16:creationId xmlns:a16="http://schemas.microsoft.com/office/drawing/2014/main" id="{99A3F98B-4B95-D0F2-FB3E-CF46C7027B3C}"/>
                  </a:ext>
                </a:extLst>
              </p:cNvPr>
              <p:cNvSpPr txBox="1"/>
              <p:nvPr/>
            </p:nvSpPr>
            <p:spPr>
              <a:xfrm>
                <a:off x="6866256" y="1366065"/>
                <a:ext cx="2654178" cy="653709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feld 28">
                <a:extLst>
                  <a:ext uri="{FF2B5EF4-FFF2-40B4-BE49-F238E27FC236}">
                    <a16:creationId xmlns:a16="http://schemas.microsoft.com/office/drawing/2014/main" id="{99A3F98B-4B95-D0F2-FB3E-CF46C7027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56" y="1366065"/>
                <a:ext cx="2654178" cy="6537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8">
                <a:extLst>
                  <a:ext uri="{FF2B5EF4-FFF2-40B4-BE49-F238E27FC236}">
                    <a16:creationId xmlns:a16="http://schemas.microsoft.com/office/drawing/2014/main" id="{8E008455-3D6D-2694-5EED-79EF86DC78D6}"/>
                  </a:ext>
                </a:extLst>
              </p:cNvPr>
              <p:cNvSpPr txBox="1"/>
              <p:nvPr/>
            </p:nvSpPr>
            <p:spPr>
              <a:xfrm>
                <a:off x="6347448" y="1970562"/>
                <a:ext cx="3935199" cy="653709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𝜌𝜕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de-DE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</m:d>
                      <m:r>
                        <a:rPr lang="de-DE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de-D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1"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de-DE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de-DE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1" i="1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feld 28">
                <a:extLst>
                  <a:ext uri="{FF2B5EF4-FFF2-40B4-BE49-F238E27FC236}">
                    <a16:creationId xmlns:a16="http://schemas.microsoft.com/office/drawing/2014/main" id="{8E008455-3D6D-2694-5EED-79EF86DC7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48" y="1970562"/>
                <a:ext cx="3935199" cy="6537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E7AEE0FF-3D2A-9E66-8934-233C018C2A3F}"/>
              </a:ext>
            </a:extLst>
          </p:cNvPr>
          <p:cNvSpPr/>
          <p:nvPr/>
        </p:nvSpPr>
        <p:spPr>
          <a:xfrm rot="5400000">
            <a:off x="7212087" y="1812902"/>
            <a:ext cx="145148" cy="160684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ACCEBE-5252-A0C5-02E4-1566AB42B04B}"/>
              </a:ext>
            </a:extLst>
          </p:cNvPr>
          <p:cNvSpPr txBox="1"/>
          <p:nvPr/>
        </p:nvSpPr>
        <p:spPr>
          <a:xfrm>
            <a:off x="6096001" y="2708918"/>
            <a:ext cx="209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Accel., </a:t>
            </a:r>
            <a:r>
              <a:rPr lang="de-DE" dirty="0" err="1"/>
              <a:t>convection</a:t>
            </a:r>
            <a:endParaRPr lang="de-DE" dirty="0"/>
          </a:p>
        </p:txBody>
      </p:sp>
      <p:sp>
        <p:nvSpPr>
          <p:cNvPr id="22" name="Geschweifte Klammer rechts 21">
            <a:extLst>
              <a:ext uri="{FF2B5EF4-FFF2-40B4-BE49-F238E27FC236}">
                <a16:creationId xmlns:a16="http://schemas.microsoft.com/office/drawing/2014/main" id="{6C30D46C-064F-8371-1503-07C3AE9BBC1E}"/>
              </a:ext>
            </a:extLst>
          </p:cNvPr>
          <p:cNvSpPr/>
          <p:nvPr/>
        </p:nvSpPr>
        <p:spPr>
          <a:xfrm rot="5400000">
            <a:off x="9112791" y="1780587"/>
            <a:ext cx="145148" cy="160684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AD2348B-E750-28D7-B9C5-4C58440D2DD4}"/>
              </a:ext>
            </a:extLst>
          </p:cNvPr>
          <p:cNvSpPr txBox="1"/>
          <p:nvPr/>
        </p:nvSpPr>
        <p:spPr>
          <a:xfrm>
            <a:off x="8319951" y="2708919"/>
            <a:ext cx="196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Hydrostatics</a:t>
            </a:r>
            <a:r>
              <a:rPr lang="de-DE" dirty="0"/>
              <a:t>, </a:t>
            </a:r>
            <a:r>
              <a:rPr lang="de-DE" dirty="0" err="1"/>
              <a:t>tension</a:t>
            </a:r>
            <a:r>
              <a:rPr lang="de-DE" dirty="0"/>
              <a:t>, ext </a:t>
            </a:r>
            <a:r>
              <a:rPr lang="de-DE" dirty="0" err="1"/>
              <a:t>force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FC5F9B6-8574-8FD8-5526-1788BC4090DA}"/>
                  </a:ext>
                </a:extLst>
              </p:cNvPr>
              <p:cNvSpPr txBox="1"/>
              <p:nvPr/>
            </p:nvSpPr>
            <p:spPr>
              <a:xfrm>
                <a:off x="6866256" y="4648340"/>
                <a:ext cx="3248646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FC5F9B6-8574-8FD8-5526-1788BC409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56" y="4648340"/>
                <a:ext cx="3248646" cy="526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4C5DD4D1-3702-2D47-FD49-477F420B2EDD}"/>
                  </a:ext>
                </a:extLst>
              </p:cNvPr>
              <p:cNvSpPr txBox="1"/>
              <p:nvPr/>
            </p:nvSpPr>
            <p:spPr>
              <a:xfrm>
                <a:off x="6805800" y="5280609"/>
                <a:ext cx="3416448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4C5DD4D1-3702-2D47-FD49-477F420B2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00" y="5280609"/>
                <a:ext cx="3416448" cy="526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>
            <a:extLst>
              <a:ext uri="{FF2B5EF4-FFF2-40B4-BE49-F238E27FC236}">
                <a16:creationId xmlns:a16="http://schemas.microsoft.com/office/drawing/2014/main" id="{44857A7D-783F-80C3-08EA-B9A9DB8A9600}"/>
              </a:ext>
            </a:extLst>
          </p:cNvPr>
          <p:cNvSpPr txBox="1"/>
          <p:nvPr/>
        </p:nvSpPr>
        <p:spPr>
          <a:xfrm>
            <a:off x="7833360" y="4418243"/>
            <a:ext cx="69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21804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307" grpId="0"/>
      <p:bldP spid="308" grpId="0"/>
      <p:bldP spid="309" grpId="0"/>
      <p:bldP spid="310" grpId="0"/>
      <p:bldP spid="311" grpId="0"/>
      <p:bldP spid="13" grpId="0"/>
      <p:bldP spid="14" grpId="0"/>
      <p:bldP spid="15" grpId="0"/>
      <p:bldP spid="17" grpId="0"/>
      <p:bldP spid="18" grpId="0"/>
      <p:bldP spid="20" grpId="0"/>
      <p:bldP spid="21" grpId="0"/>
      <p:bldP spid="3" grpId="0" animBg="1"/>
      <p:bldP spid="4" grpId="0"/>
      <p:bldP spid="22" grpId="0" animBg="1"/>
      <p:bldP spid="23" grpId="0"/>
      <p:bldP spid="5" grpId="0"/>
      <p:bldP spid="2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27">
            <a:extLst>
              <a:ext uri="{FF2B5EF4-FFF2-40B4-BE49-F238E27FC236}">
                <a16:creationId xmlns:a16="http://schemas.microsoft.com/office/drawing/2014/main" id="{A6446006-97C3-AF8D-681A-8B371E0CE43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Step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3: Material,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boundary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&amp; initial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conditions</a:t>
            </a:r>
            <a:endParaRPr lang="de-DE" sz="3000" spc="-1" dirty="0">
              <a:latin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7C0D57-32D7-FCA8-EFAF-85C7862891E2}"/>
              </a:ext>
            </a:extLst>
          </p:cNvPr>
          <p:cNvSpPr txBox="1"/>
          <p:nvPr/>
        </p:nvSpPr>
        <p:spPr>
          <a:xfrm>
            <a:off x="4366952" y="955964"/>
            <a:ext cx="197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PTFE: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0.27 W/</a:t>
            </a:r>
            <a:r>
              <a:rPr lang="de-DE" dirty="0" err="1"/>
              <a:t>mK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2200 kg/m^3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960 J/(kg*K 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B93693-9767-B9EC-CA8E-5D7468E3C577}"/>
              </a:ext>
            </a:extLst>
          </p:cNvPr>
          <p:cNvSpPr txBox="1"/>
          <p:nvPr/>
        </p:nvSpPr>
        <p:spPr>
          <a:xfrm>
            <a:off x="6773487" y="955965"/>
            <a:ext cx="197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Sapphire: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40 W/</a:t>
            </a:r>
            <a:r>
              <a:rPr lang="de-DE" dirty="0" err="1"/>
              <a:t>mK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4000 kg/m^3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750 J/(kg*K 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0AFA3E-25F8-D4FA-58A0-605612E4517E}"/>
              </a:ext>
            </a:extLst>
          </p:cNvPr>
          <p:cNvSpPr txBox="1"/>
          <p:nvPr/>
        </p:nvSpPr>
        <p:spPr>
          <a:xfrm>
            <a:off x="1781695" y="2438138"/>
            <a:ext cx="8611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Assign</a:t>
            </a:r>
            <a:r>
              <a:rPr lang="de-DE" dirty="0"/>
              <a:t> material </a:t>
            </a:r>
            <a:r>
              <a:rPr lang="de-DE" dirty="0" err="1"/>
              <a:t>groups</a:t>
            </a:r>
            <a:r>
              <a:rPr lang="de-DE" dirty="0"/>
              <a:t> from </a:t>
            </a:r>
            <a:r>
              <a:rPr lang="de-DE" dirty="0" err="1"/>
              <a:t>inventor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Add „Heat </a:t>
            </a:r>
            <a:r>
              <a:rPr lang="de-DE" dirty="0" err="1"/>
              <a:t>transfer</a:t>
            </a:r>
            <a:r>
              <a:rPr lang="de-DE" dirty="0"/>
              <a:t> in </a:t>
            </a:r>
            <a:r>
              <a:rPr lang="de-DE" dirty="0" err="1"/>
              <a:t>solids</a:t>
            </a:r>
            <a:r>
              <a:rPr lang="de-DE" dirty="0"/>
              <a:t>“ -&gt; </a:t>
            </a:r>
            <a:r>
              <a:rPr lang="de-DE" dirty="0" err="1"/>
              <a:t>add</a:t>
            </a:r>
            <a:r>
              <a:rPr lang="de-DE" dirty="0"/>
              <a:t> material </a:t>
            </a:r>
            <a:r>
              <a:rPr lang="de-DE" dirty="0" err="1"/>
              <a:t>properties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Set </a:t>
            </a:r>
            <a:r>
              <a:rPr lang="de-DE" dirty="0" err="1"/>
              <a:t>boundary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r>
              <a:rPr lang="de-DE" dirty="0"/>
              <a:t> (in </a:t>
            </a:r>
            <a:r>
              <a:rPr lang="de-DE" dirty="0" err="1"/>
              <a:t>experiment</a:t>
            </a:r>
            <a:r>
              <a:rPr lang="de-DE" dirty="0"/>
              <a:t>: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PID </a:t>
            </a:r>
            <a:r>
              <a:rPr lang="de-DE" dirty="0" err="1"/>
              <a:t>electronics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Use </a:t>
            </a:r>
            <a:r>
              <a:rPr lang="de-DE" dirty="0" err="1"/>
              <a:t>parameters</a:t>
            </a:r>
            <a:r>
              <a:rPr lang="de-DE" dirty="0"/>
              <a:t> -&gt; </a:t>
            </a:r>
            <a:r>
              <a:rPr lang="de-DE" dirty="0" err="1"/>
              <a:t>prevent</a:t>
            </a:r>
            <a:r>
              <a:rPr lang="de-DE" dirty="0"/>
              <a:t> „</a:t>
            </a:r>
            <a:r>
              <a:rPr lang="de-DE" dirty="0" err="1"/>
              <a:t>magic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units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in </a:t>
            </a:r>
            <a:r>
              <a:rPr lang="de-DE" dirty="0" err="1"/>
              <a:t>brackets</a:t>
            </a:r>
            <a:r>
              <a:rPr lang="de-DE" dirty="0"/>
              <a:t>: e.g. [m^2], also non-UI </a:t>
            </a:r>
            <a:r>
              <a:rPr lang="de-DE" dirty="0" err="1"/>
              <a:t>units</a:t>
            </a:r>
            <a:r>
              <a:rPr lang="de-DE" dirty="0"/>
              <a:t>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Duplicate</a:t>
            </a:r>
            <a:r>
              <a:rPr lang="de-DE" dirty="0"/>
              <a:t> </a:t>
            </a:r>
            <a:r>
              <a:rPr lang="de-DE" dirty="0" err="1"/>
              <a:t>boundary</a:t>
            </a:r>
            <a:r>
              <a:rPr lang="de-DE" dirty="0"/>
              <a:t> </a:t>
            </a:r>
            <a:r>
              <a:rPr lang="de-DE" dirty="0" err="1"/>
              <a:t>cond-nodes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save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Mesh-error -&gt;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finer</a:t>
            </a:r>
            <a:r>
              <a:rPr lang="de-DE" dirty="0"/>
              <a:t> </a:t>
            </a:r>
            <a:r>
              <a:rPr lang="de-DE" dirty="0" err="1"/>
              <a:t>mesh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2B6658-9EAB-AFE1-4B64-9DA40D73E1AC}"/>
              </a:ext>
            </a:extLst>
          </p:cNvPr>
          <p:cNvSpPr txBox="1"/>
          <p:nvPr/>
        </p:nvSpPr>
        <p:spPr>
          <a:xfrm>
            <a:off x="2352100" y="955964"/>
            <a:ext cx="197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Add blank </a:t>
            </a:r>
            <a:r>
              <a:rPr lang="de-DE" b="1" dirty="0" err="1"/>
              <a:t>materials</a:t>
            </a:r>
            <a:r>
              <a:rPr lang="de-DE" b="1" dirty="0"/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27">
            <a:extLst>
              <a:ext uri="{FF2B5EF4-FFF2-40B4-BE49-F238E27FC236}">
                <a16:creationId xmlns:a16="http://schemas.microsoft.com/office/drawing/2014/main" id="{A6446006-97C3-AF8D-681A-8B371E0CE43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Step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4: Set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solution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type</a:t>
            </a:r>
            <a:endParaRPr lang="de-DE" sz="3000" spc="-1" dirty="0"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0AFA3E-25F8-D4FA-58A0-605612E4517E}"/>
              </a:ext>
            </a:extLst>
          </p:cNvPr>
          <p:cNvSpPr txBox="1"/>
          <p:nvPr/>
        </p:nvSpPr>
        <p:spPr>
          <a:xfrm>
            <a:off x="2337821" y="901631"/>
            <a:ext cx="8611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Steady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transfer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sweep</a:t>
            </a:r>
            <a:r>
              <a:rPr lang="de-DE" dirty="0"/>
              <a:t> f. multiple </a:t>
            </a:r>
            <a:r>
              <a:rPr lang="de-DE" dirty="0" err="1"/>
              <a:t>runs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85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27">
            <a:extLst>
              <a:ext uri="{FF2B5EF4-FFF2-40B4-BE49-F238E27FC236}">
                <a16:creationId xmlns:a16="http://schemas.microsoft.com/office/drawing/2014/main" id="{A6446006-97C3-AF8D-681A-8B371E0CE43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Step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5: Analyse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results</a:t>
            </a:r>
            <a:endParaRPr lang="de-DE" sz="3000" spc="-1" dirty="0">
              <a:latin typeface="Calibri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0AFA3E-25F8-D4FA-58A0-605612E4517E}"/>
              </a:ext>
            </a:extLst>
          </p:cNvPr>
          <p:cNvSpPr txBox="1"/>
          <p:nvPr/>
        </p:nvSpPr>
        <p:spPr>
          <a:xfrm>
            <a:off x="2241568" y="966269"/>
            <a:ext cx="8611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Temperature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3D </a:t>
            </a:r>
            <a:r>
              <a:rPr lang="de-DE" dirty="0" err="1"/>
              <a:t>surface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3D Slices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Data-set -&gt; Cut-planes, </a:t>
            </a:r>
            <a:r>
              <a:rPr lang="de-DE" dirty="0" err="1"/>
              <a:t>cut-lines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Heat </a:t>
            </a:r>
            <a:r>
              <a:rPr lang="de-DE" dirty="0" err="1"/>
              <a:t>flux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Arrow-volume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Isosurface</a:t>
            </a:r>
            <a:r>
              <a:rPr lang="de-DE" dirty="0"/>
              <a:t> -&gt; multiple, </a:t>
            </a:r>
            <a:r>
              <a:rPr lang="de-DE" dirty="0" err="1"/>
              <a:t>or</a:t>
            </a:r>
            <a:r>
              <a:rPr lang="de-DE" dirty="0"/>
              <a:t> 1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slider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92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27">
            <a:extLst>
              <a:ext uri="{FF2B5EF4-FFF2-40B4-BE49-F238E27FC236}">
                <a16:creationId xmlns:a16="http://schemas.microsoft.com/office/drawing/2014/main" id="{A6446006-97C3-AF8D-681A-8B371E0CE43B}"/>
              </a:ext>
            </a:extLst>
          </p:cNvPr>
          <p:cNvSpPr/>
          <p:nvPr/>
        </p:nvSpPr>
        <p:spPr>
          <a:xfrm>
            <a:off x="1524000" y="29160"/>
            <a:ext cx="9144000" cy="54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Improving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de-DE" sz="30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3000" b="1" spc="-1" dirty="0" err="1">
                <a:solidFill>
                  <a:srgbClr val="000000"/>
                </a:solidFill>
                <a:latin typeface="Calibri"/>
              </a:rPr>
              <a:t>mesh</a:t>
            </a:r>
            <a:endParaRPr lang="de-DE" sz="3000" spc="-1" dirty="0">
              <a:latin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E85B57A-3725-2281-9383-E689B7DCCBA1}"/>
              </a:ext>
            </a:extLst>
          </p:cNvPr>
          <p:cNvSpPr txBox="1"/>
          <p:nvPr/>
        </p:nvSpPr>
        <p:spPr>
          <a:xfrm>
            <a:off x="1790007" y="5447196"/>
            <a:ext cx="8611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Rule: </a:t>
            </a:r>
            <a:r>
              <a:rPr lang="de-DE" b="1" dirty="0" err="1"/>
              <a:t>Reduce</a:t>
            </a:r>
            <a:r>
              <a:rPr lang="de-DE" b="1" dirty="0"/>
              <a:t> </a:t>
            </a:r>
            <a:r>
              <a:rPr lang="de-DE" b="1" dirty="0" err="1"/>
              <a:t>number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elements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much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possible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maintain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projected</a:t>
            </a:r>
            <a:r>
              <a:rPr lang="de-DE" b="1" dirty="0"/>
              <a:t> </a:t>
            </a:r>
            <a:r>
              <a:rPr lang="de-DE" b="1" dirty="0" err="1"/>
              <a:t>precision</a:t>
            </a:r>
            <a:r>
              <a:rPr lang="de-DE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D10A71-C838-541B-E75B-4DBE4C01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89" y="904705"/>
            <a:ext cx="9144000" cy="42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08808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titel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F5E6AB39-800A-4A35-BFB0-8B08FE59E1F1}"/>
    </a:ext>
  </a:extLst>
</a:theme>
</file>

<file path=ppt/theme/theme2.xml><?xml version="1.0" encoding="utf-8"?>
<a:theme xmlns:a="http://schemas.openxmlformats.org/drawingml/2006/main" name="Präsentationstitel Variante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3677B95F-7E06-41FF-A3C7-1582F699B15A}"/>
    </a:ext>
  </a:extLst>
</a:theme>
</file>

<file path=ppt/theme/theme3.xml><?xml version="1.0" encoding="utf-8"?>
<a:theme xmlns:a="http://schemas.openxmlformats.org/drawingml/2006/main" name="Kapiteltrenner">
  <a:themeElements>
    <a:clrScheme name="LMU">
      <a:dk1>
        <a:srgbClr val="008740"/>
      </a:dk1>
      <a:lt1>
        <a:sysClr val="window" lastClr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CB202495-3BD5-415A-A4A5-B746A9BA6616}"/>
    </a:ext>
  </a:extLst>
</a:theme>
</file>

<file path=ppt/theme/theme4.xml><?xml version="1.0" encoding="utf-8"?>
<a:theme xmlns:a="http://schemas.openxmlformats.org/drawingml/2006/main" name="Inhalt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FCA03F62-E27F-4ACE-B8D5-B0C2DB4DDEEC}"/>
    </a:ext>
  </a:extLst>
</a:theme>
</file>

<file path=ppt/theme/theme5.xml><?xml version="1.0" encoding="utf-8"?>
<a:theme xmlns:a="http://schemas.openxmlformats.org/drawingml/2006/main" name="Rücktitel">
  <a:themeElements>
    <a:clrScheme name="Benutzerdefiniert 1">
      <a:dk1>
        <a:srgbClr val="008740"/>
      </a:dk1>
      <a:lt1>
        <a:srgbClr val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20425_RS.potx" id="{2042371F-3005-4A21-A9A4-ABFC59415B3B}" vid="{866B4B03-9E40-4D34-8181-92E280DAE3A6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1_IntroCellBiophysics</Template>
  <TotalTime>0</TotalTime>
  <Words>1147</Words>
  <Application>Microsoft Office PowerPoint</Application>
  <PresentationFormat>Breitbild</PresentationFormat>
  <Paragraphs>132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LMU CompatilFact</vt:lpstr>
      <vt:lpstr>Wingdings</vt:lpstr>
      <vt:lpstr>Präsentationstitel</vt:lpstr>
      <vt:lpstr>Präsentationstitel Variante</vt:lpstr>
      <vt:lpstr>Kapiteltrenner</vt:lpstr>
      <vt:lpstr>Inhalt</vt:lpstr>
      <vt:lpstr>Rücktitel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Labview Homework – solutions (see lecture files)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Experimentelle und numerische Hochdurchsatzmethoden in der Biophysik</dc:title>
  <dc:creator>Christof Mast</dc:creator>
  <cp:lastModifiedBy>Mast, Christof</cp:lastModifiedBy>
  <cp:revision>264</cp:revision>
  <cp:lastPrinted>2023-06-28T06:33:49Z</cp:lastPrinted>
  <dcterms:created xsi:type="dcterms:W3CDTF">2023-04-03T14:05:37Z</dcterms:created>
  <dcterms:modified xsi:type="dcterms:W3CDTF">2023-11-17T08:59:27Z</dcterms:modified>
</cp:coreProperties>
</file>