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4v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70" r:id="rId2"/>
    <p:sldMasterId id="2147483662" r:id="rId3"/>
    <p:sldMasterId id="2147483665" r:id="rId4"/>
    <p:sldMasterId id="2147483663" r:id="rId5"/>
  </p:sldMasterIdLst>
  <p:notesMasterIdLst>
    <p:notesMasterId r:id="rId24"/>
  </p:notesMasterIdLst>
  <p:handoutMasterIdLst>
    <p:handoutMasterId r:id="rId25"/>
  </p:handoutMasterIdLst>
  <p:sldIdLst>
    <p:sldId id="256" r:id="rId6"/>
    <p:sldId id="340" r:id="rId7"/>
    <p:sldId id="341" r:id="rId8"/>
    <p:sldId id="354" r:id="rId9"/>
    <p:sldId id="360" r:id="rId10"/>
    <p:sldId id="342" r:id="rId11"/>
    <p:sldId id="355" r:id="rId12"/>
    <p:sldId id="343" r:id="rId13"/>
    <p:sldId id="353" r:id="rId14"/>
    <p:sldId id="344" r:id="rId15"/>
    <p:sldId id="345" r:id="rId16"/>
    <p:sldId id="346" r:id="rId17"/>
    <p:sldId id="347" r:id="rId18"/>
    <p:sldId id="348" r:id="rId19"/>
    <p:sldId id="351" r:id="rId20"/>
    <p:sldId id="350" r:id="rId21"/>
    <p:sldId id="362" r:id="rId22"/>
    <p:sldId id="36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f Mast" initials="CM" lastIdx="0" clrIdx="0">
    <p:extLst>
      <p:ext uri="{19B8F6BF-5375-455C-9EA6-DF929625EA0E}">
        <p15:presenceInfo xmlns:p15="http://schemas.microsoft.com/office/powerpoint/2012/main" userId="dd9526a430bacf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321"/>
    <a:srgbClr val="616468"/>
    <a:srgbClr val="F18700"/>
    <a:srgbClr val="DC0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77504" autoAdjust="0"/>
  </p:normalViewPr>
  <p:slideViewPr>
    <p:cSldViewPr snapToGrid="0" snapToObjects="1" showGuides="1">
      <p:cViewPr varScale="1">
        <p:scale>
          <a:sx n="123" d="100"/>
          <a:sy n="123" d="100"/>
        </p:scale>
        <p:origin x="399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3134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3D6EB26-41B6-4E19-83EC-E73738E884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9D0FE7-2B93-4C58-A1DB-4617AFF6CC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FB590-A5F8-45EA-AB8E-CD3CA1FFE559}" type="datetimeFigureOut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13.05.2024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6C06B4-579F-4E55-B0ED-E501BEC306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145B85-05F0-4185-9F6F-AE416F8A75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A10E1-8931-4664-8B15-CAB9FC81E556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08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C3ABC7-27AC-6D40-86E4-0C355E54A764}" type="datetimeFigureOut">
              <a:rPr lang="de-DE" smtClean="0"/>
              <a:pPr/>
              <a:t>13.05.2024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1CAD0D-262D-F145-A422-6EFA995C351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63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70C52-851A-4518-BEFD-463444B3515A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807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35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408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Explain</a:t>
            </a:r>
            <a:r>
              <a:rPr lang="de-DE" dirty="0"/>
              <a:t> TIRF + 2nd </a:t>
            </a:r>
            <a:r>
              <a:rPr lang="de-DE" dirty="0" err="1"/>
              <a:t>figure</a:t>
            </a:r>
            <a:r>
              <a:rPr lang="de-DE" dirty="0"/>
              <a:t> b)</a:t>
            </a:r>
            <a:r>
              <a:rPr lang="de-DE" baseline="0" dirty="0"/>
              <a:t> </a:t>
            </a:r>
            <a:r>
              <a:rPr lang="de-DE" baseline="0" dirty="0" err="1"/>
              <a:t>movement</a:t>
            </a:r>
            <a:r>
              <a:rPr lang="de-DE" baseline="0" dirty="0"/>
              <a:t> </a:t>
            </a:r>
            <a:r>
              <a:rPr lang="de-DE" baseline="0" dirty="0" err="1"/>
              <a:t>ov</a:t>
            </a:r>
            <a:r>
              <a:rPr lang="de-DE" baseline="0" dirty="0"/>
              <a:t> </a:t>
            </a:r>
            <a:r>
              <a:rPr lang="de-DE" baseline="0" dirty="0" err="1"/>
              <a:t>beads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442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  <p:pic>
        <p:nvPicPr>
          <p:cNvPr id="11" name="Bildplatzhalter 11">
            <a:extLst>
              <a:ext uri="{FF2B5EF4-FFF2-40B4-BE49-F238E27FC236}">
                <a16:creationId xmlns:a16="http://schemas.microsoft.com/office/drawing/2014/main" id="{78077E49-BB75-47DD-A564-32F635D21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3A6560-2FDE-481D-9A8E-1866470D9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1" y="444249"/>
            <a:ext cx="9577019" cy="10429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Seitentitel mit einer Zeile oder</a:t>
            </a:r>
            <a:br>
              <a:rPr lang="de-DE" dirty="0"/>
            </a:br>
            <a:r>
              <a:rPr lang="de-DE" dirty="0"/>
              <a:t>maximal zwei Zeilen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5E4071A-44EF-49AA-BAC4-8488C57EBC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486" y="1493101"/>
            <a:ext cx="10166228" cy="9382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spcBef>
                <a:spcPts val="0"/>
              </a:spcBef>
              <a:buNone/>
              <a:defRPr sz="1900">
                <a:solidFill>
                  <a:srgbClr val="616468"/>
                </a:solidFill>
              </a:defRPr>
            </a:lvl1pPr>
            <a:lvl2pPr marL="407778" indent="0">
              <a:buNone/>
              <a:defRPr sz="1900">
                <a:solidFill>
                  <a:schemeClr val="tx2"/>
                </a:solidFill>
              </a:defRPr>
            </a:lvl2pPr>
            <a:lvl3pPr marL="815557" indent="0">
              <a:buNone/>
              <a:defRPr>
                <a:solidFill>
                  <a:schemeClr val="tx2"/>
                </a:solidFill>
              </a:defRPr>
            </a:lvl3pPr>
            <a:lvl4pPr marL="1223335" indent="0">
              <a:buNone/>
              <a:defRPr>
                <a:solidFill>
                  <a:schemeClr val="tx2"/>
                </a:solidFill>
              </a:defRPr>
            </a:lvl4pPr>
            <a:lvl5pPr marL="1631113" indent="0">
              <a:buNone/>
              <a:defRPr>
                <a:solidFill>
                  <a:schemeClr val="tx2"/>
                </a:solidFill>
              </a:defRPr>
            </a:lvl5pPr>
          </a:lstStyle>
          <a:p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Ne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quatur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? Quam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incipietur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accaepe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lenduciae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Itae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voluptatem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facepelita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pore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venti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blanien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tionsec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tempellabor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magnam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soloreria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quevoluptaturi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dolores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earis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dolute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vendae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nobis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ipsam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lab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acculliqui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tecte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es quam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ressi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ulparis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apeliqui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ipiet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modio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 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C99ED17-8C0B-4A38-8622-48A70F4A8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684" y="2635982"/>
            <a:ext cx="10166228" cy="2859210"/>
          </a:xfrm>
          <a:prstGeom prst="rect">
            <a:avLst/>
          </a:prstGeom>
        </p:spPr>
        <p:txBody>
          <a:bodyPr/>
          <a:lstStyle>
            <a:lvl1pPr marL="324000" indent="-32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"/>
              <a:defRPr sz="1900">
                <a:solidFill>
                  <a:srgbClr val="616468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616468"/>
                </a:solidFill>
              </a:defRPr>
            </a:lvl2pPr>
          </a:lstStyle>
          <a:p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Itaquas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sitiam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vent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fuga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Pelit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laut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pliciis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reptatio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beatem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illestius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consecabo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Offici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pedi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omnis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essi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sinci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totae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perit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quamet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liscium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landia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quiasit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endParaRPr lang="de-DE" dirty="0">
              <a:solidFill>
                <a:srgbClr val="2F2F2F"/>
              </a:solidFill>
              <a:latin typeface="Arial" panose="020B0604020202020204" pitchFamily="34" charset="0"/>
            </a:endParaRPr>
          </a:p>
          <a:p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Quunda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doloreste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maximus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eatur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sapicipici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ab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non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nullori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mos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doluptassi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saniscitate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consequi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audae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simporem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si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venim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fugia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voloreptae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eturiam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coribus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endParaRPr lang="de-DE" dirty="0">
              <a:solidFill>
                <a:srgbClr val="2F2F2F"/>
              </a:solidFill>
              <a:latin typeface="Arial" panose="020B0604020202020204" pitchFamily="34" charset="0"/>
            </a:endParaRPr>
          </a:p>
          <a:p>
            <a:pPr lvl="0">
              <a:defRPr/>
            </a:pP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Ucia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sam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quid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sequias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rat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facersp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edissuntotas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et,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di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berum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verore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sequas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represcium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faccabo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Adistis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dolor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aliquatem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modis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accaecum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nossunt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ipsam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ratiam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voluptur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?</a:t>
            </a:r>
          </a:p>
          <a:p>
            <a:pPr lvl="1">
              <a:defRPr/>
            </a:pP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endParaRPr lang="de-DE" dirty="0">
              <a:solidFill>
                <a:srgbClr val="2F2F2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1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F3871DC-3AE6-0046-9798-2B74B19887B1}"/>
              </a:ext>
            </a:extLst>
          </p:cNvPr>
          <p:cNvSpPr/>
          <p:nvPr userDrawn="1"/>
        </p:nvSpPr>
        <p:spPr>
          <a:xfrm>
            <a:off x="442800" y="1484313"/>
            <a:ext cx="832193" cy="685829"/>
          </a:xfrm>
          <a:prstGeom prst="rect">
            <a:avLst/>
          </a:prstGeom>
          <a:solidFill>
            <a:schemeClr val="tx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136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58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323A9624-D6DE-C345-9C75-F17A8B2EFEFC}"/>
              </a:ext>
            </a:extLst>
          </p:cNvPr>
          <p:cNvSpPr/>
          <p:nvPr userDrawn="1"/>
        </p:nvSpPr>
        <p:spPr>
          <a:xfrm>
            <a:off x="2820756" y="1484313"/>
            <a:ext cx="832193" cy="68582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255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255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255</a:t>
            </a:r>
            <a:endParaRPr lang="de-DE" sz="915" baseline="0" dirty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7699AD87-10CD-5C43-A6B2-3E71A6C1E6A5}"/>
              </a:ext>
            </a:extLst>
          </p:cNvPr>
          <p:cNvSpPr/>
          <p:nvPr userDrawn="1"/>
        </p:nvSpPr>
        <p:spPr>
          <a:xfrm>
            <a:off x="1631778" y="1484313"/>
            <a:ext cx="832193" cy="685829"/>
          </a:xfrm>
          <a:prstGeom prst="rect">
            <a:avLst/>
          </a:prstGeom>
          <a:solidFill>
            <a:schemeClr val="tx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35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7E6E40C0-B5CF-3040-971F-4D8BB55D0746}"/>
              </a:ext>
            </a:extLst>
          </p:cNvPr>
          <p:cNvSpPr/>
          <p:nvPr userDrawn="1"/>
        </p:nvSpPr>
        <p:spPr>
          <a:xfrm>
            <a:off x="442802" y="2240393"/>
            <a:ext cx="8321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LMU Grün </a:t>
            </a:r>
            <a:b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5A2A488E-BCE0-BB4B-959A-3AC0A2CF9AFD}"/>
              </a:ext>
            </a:extLst>
          </p:cNvPr>
          <p:cNvSpPr/>
          <p:nvPr userDrawn="1"/>
        </p:nvSpPr>
        <p:spPr>
          <a:xfrm>
            <a:off x="442800" y="3144823"/>
            <a:ext cx="607189" cy="500399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98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100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104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BAF76B9D-1CB6-774E-B88E-0CACB598FEF6}"/>
              </a:ext>
            </a:extLst>
          </p:cNvPr>
          <p:cNvSpPr/>
          <p:nvPr userDrawn="1"/>
        </p:nvSpPr>
        <p:spPr>
          <a:xfrm>
            <a:off x="2177818" y="3144823"/>
            <a:ext cx="607189" cy="500399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230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230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231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D45CC143-00CB-E043-9C6B-880F634668A7}"/>
              </a:ext>
            </a:extLst>
          </p:cNvPr>
          <p:cNvSpPr/>
          <p:nvPr userDrawn="1"/>
        </p:nvSpPr>
        <p:spPr>
          <a:xfrm>
            <a:off x="1310310" y="3144823"/>
            <a:ext cx="607189" cy="500399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192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193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195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2788AA0-4D28-CA47-A881-1819C9B7F2B2}"/>
              </a:ext>
            </a:extLst>
          </p:cNvPr>
          <p:cNvSpPr/>
          <p:nvPr userDrawn="1"/>
        </p:nvSpPr>
        <p:spPr>
          <a:xfrm>
            <a:off x="3045759" y="3144823"/>
            <a:ext cx="607189" cy="500399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245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245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245</a:t>
            </a:r>
            <a:endParaRPr lang="de-DE" sz="915" baseline="0" dirty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0A40CC5-176B-9442-82E4-408CAB2349BC}"/>
              </a:ext>
            </a:extLst>
          </p:cNvPr>
          <p:cNvSpPr/>
          <p:nvPr userDrawn="1"/>
        </p:nvSpPr>
        <p:spPr>
          <a:xfrm>
            <a:off x="442802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Dunkelgrau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FA56A28D-A369-AD4B-AF9B-25C454F18A4E}"/>
              </a:ext>
            </a:extLst>
          </p:cNvPr>
          <p:cNvSpPr/>
          <p:nvPr userDrawn="1"/>
        </p:nvSpPr>
        <p:spPr>
          <a:xfrm>
            <a:off x="1310310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Mittelgrau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7EF2EF5B-E92A-5D4A-8161-D33FFACE7341}"/>
              </a:ext>
            </a:extLst>
          </p:cNvPr>
          <p:cNvSpPr/>
          <p:nvPr userDrawn="1"/>
        </p:nvSpPr>
        <p:spPr>
          <a:xfrm>
            <a:off x="2187234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Hellgrau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4B21CFC-1C2A-AD4E-82DE-A68CEF4308BE}"/>
              </a:ext>
            </a:extLst>
          </p:cNvPr>
          <p:cNvSpPr/>
          <p:nvPr userDrawn="1"/>
        </p:nvSpPr>
        <p:spPr>
          <a:xfrm>
            <a:off x="3048909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Lichtgrau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C73389B4-7374-AB43-B9CD-0CA5B6ED4B02}"/>
              </a:ext>
            </a:extLst>
          </p:cNvPr>
          <p:cNvSpPr/>
          <p:nvPr userDrawn="1"/>
        </p:nvSpPr>
        <p:spPr>
          <a:xfrm>
            <a:off x="1617118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Schwarz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A8E62580-B452-9141-99B8-14D406341FD8}"/>
              </a:ext>
            </a:extLst>
          </p:cNvPr>
          <p:cNvSpPr/>
          <p:nvPr userDrawn="1"/>
        </p:nvSpPr>
        <p:spPr>
          <a:xfrm>
            <a:off x="2821937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Weiss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5C5DB8B7-067A-624F-90A9-5FE69A8819FA}"/>
              </a:ext>
            </a:extLst>
          </p:cNvPr>
          <p:cNvSpPr/>
          <p:nvPr userDrawn="1"/>
        </p:nvSpPr>
        <p:spPr>
          <a:xfrm>
            <a:off x="4619182" y="1485446"/>
            <a:ext cx="607189" cy="500399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135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A10FA4C-181C-BD41-AD4E-730F52457796}"/>
              </a:ext>
            </a:extLst>
          </p:cNvPr>
          <p:cNvSpPr/>
          <p:nvPr userDrawn="1"/>
        </p:nvSpPr>
        <p:spPr>
          <a:xfrm>
            <a:off x="6354200" y="1485446"/>
            <a:ext cx="607189" cy="50039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140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64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145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A2466A38-6ECC-DF4F-869F-B98502E2D6A6}"/>
              </a:ext>
            </a:extLst>
          </p:cNvPr>
          <p:cNvSpPr/>
          <p:nvPr userDrawn="1"/>
        </p:nvSpPr>
        <p:spPr>
          <a:xfrm>
            <a:off x="5486692" y="1485446"/>
            <a:ext cx="607189" cy="500399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100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59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227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9F62C27-0EB2-5442-90B6-6A8F0C17931E}"/>
              </a:ext>
            </a:extLst>
          </p:cNvPr>
          <p:cNvSpPr/>
          <p:nvPr userDrawn="1"/>
        </p:nvSpPr>
        <p:spPr>
          <a:xfrm>
            <a:off x="7222141" y="1485446"/>
            <a:ext cx="607189" cy="500399"/>
          </a:xfrm>
          <a:prstGeom prst="rect">
            <a:avLst/>
          </a:prstGeom>
          <a:solidFill>
            <a:srgbClr val="DC0D1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215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5B9B3239-0231-A24D-B42D-624E409B3D20}"/>
              </a:ext>
            </a:extLst>
          </p:cNvPr>
          <p:cNvSpPr/>
          <p:nvPr userDrawn="1"/>
        </p:nvSpPr>
        <p:spPr>
          <a:xfrm>
            <a:off x="4619184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Blau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D90492F4-04D9-0D48-A32F-3E322C29483A}"/>
              </a:ext>
            </a:extLst>
          </p:cNvPr>
          <p:cNvSpPr/>
          <p:nvPr userDrawn="1"/>
        </p:nvSpPr>
        <p:spPr>
          <a:xfrm>
            <a:off x="5486691" y="2091158"/>
            <a:ext cx="70591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Cyan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0C3949AB-62CF-6643-83F3-F76B12005678}"/>
              </a:ext>
            </a:extLst>
          </p:cNvPr>
          <p:cNvSpPr/>
          <p:nvPr userDrawn="1"/>
        </p:nvSpPr>
        <p:spPr>
          <a:xfrm>
            <a:off x="6363616" y="2091157"/>
            <a:ext cx="70591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Violett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CD1B9CD-D09C-5D4A-B064-6355897E2041}"/>
              </a:ext>
            </a:extLst>
          </p:cNvPr>
          <p:cNvSpPr/>
          <p:nvPr userDrawn="1"/>
        </p:nvSpPr>
        <p:spPr>
          <a:xfrm>
            <a:off x="7225291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Rot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E0B457DF-BD61-044B-ACA4-342889CA02A1}"/>
              </a:ext>
            </a:extLst>
          </p:cNvPr>
          <p:cNvSpPr/>
          <p:nvPr userDrawn="1"/>
        </p:nvSpPr>
        <p:spPr>
          <a:xfrm>
            <a:off x="4619182" y="2490933"/>
            <a:ext cx="607189" cy="500399"/>
          </a:xfrm>
          <a:prstGeom prst="rect">
            <a:avLst/>
          </a:prstGeom>
          <a:solidFill>
            <a:srgbClr val="F18700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241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0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4931D8B5-D9AB-D547-B4C3-602A0499C239}"/>
              </a:ext>
            </a:extLst>
          </p:cNvPr>
          <p:cNvSpPr/>
          <p:nvPr userDrawn="1"/>
        </p:nvSpPr>
        <p:spPr>
          <a:xfrm>
            <a:off x="4619184" y="3096644"/>
            <a:ext cx="86750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Orange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7818" y="444257"/>
            <a:ext cx="9571269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Farbübersicht</a:t>
            </a:r>
          </a:p>
        </p:txBody>
      </p:sp>
    </p:spTree>
    <p:extLst>
      <p:ext uri="{BB962C8B-B14F-4D97-AF65-F5344CB8AC3E}">
        <p14:creationId xmlns:p14="http://schemas.microsoft.com/office/powerpoint/2010/main" val="2774680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2" y="444257"/>
            <a:ext cx="9568595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Titel mit Inhalt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BEFC134-44F4-4ACC-9EF7-B0CCCECBE3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11303000" cy="492918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>
                <a:solidFill>
                  <a:srgbClr val="616468"/>
                </a:solidFill>
              </a:defRPr>
            </a:lvl1pPr>
            <a:lvl2pPr>
              <a:buClr>
                <a:schemeClr val="tx1"/>
              </a:buClr>
              <a:defRPr sz="2100">
                <a:solidFill>
                  <a:srgbClr val="616468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rgbClr val="616468"/>
                </a:solidFill>
              </a:defRPr>
            </a:lvl3pPr>
            <a:lvl4pPr>
              <a:buClr>
                <a:schemeClr val="tx1"/>
              </a:buClr>
              <a:defRPr sz="1900">
                <a:solidFill>
                  <a:srgbClr val="616468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rgbClr val="61646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535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1700" y="444257"/>
            <a:ext cx="9577387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Nur Titel</a:t>
            </a:r>
          </a:p>
        </p:txBody>
      </p:sp>
    </p:spTree>
    <p:extLst>
      <p:ext uri="{BB962C8B-B14F-4D97-AF65-F5344CB8AC3E}">
        <p14:creationId xmlns:p14="http://schemas.microsoft.com/office/powerpoint/2010/main" val="61024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8360-D38F-43CB-8987-540B3EEBBA1F}" type="datetimeFigureOut">
              <a:rPr lang="de-DE"/>
              <a:pPr>
                <a:defRPr/>
              </a:pPr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23F6-EB9C-4977-AE8C-0F5F836763E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801909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Absendername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 dirty="0">
                <a:effectLst/>
                <a:latin typeface="Arial" panose="020B0604020202020204" pitchFamily="34" charset="0"/>
              </a:rPr>
              <a:t> · </a:t>
            </a:r>
            <a:r>
              <a:rPr lang="de-DE" b="1" dirty="0" err="1">
                <a:effectLst/>
                <a:latin typeface="Arial" panose="020B0604020202020204" pitchFamily="34" charset="0"/>
              </a:rPr>
              <a:t>www.musterdomain.de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83523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  <p:pic>
        <p:nvPicPr>
          <p:cNvPr id="10" name="Bildplatzhalter 11">
            <a:extLst>
              <a:ext uri="{FF2B5EF4-FFF2-40B4-BE49-F238E27FC236}">
                <a16:creationId xmlns:a16="http://schemas.microsoft.com/office/drawing/2014/main" id="{E49330AE-63CD-4FA0-B981-354A53DBE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6124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925BAD-1A03-46E3-83C6-927F3F232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A3F8208-5ABF-4B9A-B91A-356813173B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8747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08614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3A6560-2FDE-481D-9A8E-1866470D9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1" y="444249"/>
            <a:ext cx="9577019" cy="10429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Seitentitel mit einer Zeile oder</a:t>
            </a:r>
            <a:br>
              <a:rPr lang="de-DE" dirty="0"/>
            </a:br>
            <a:r>
              <a:rPr lang="de-DE" dirty="0"/>
              <a:t>maximal zwei Zeilen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5E4071A-44EF-49AA-BAC4-8488C57EBC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486" y="1493101"/>
            <a:ext cx="10166228" cy="9382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spcBef>
                <a:spcPts val="0"/>
              </a:spcBef>
              <a:buNone/>
              <a:defRPr sz="1900">
                <a:solidFill>
                  <a:srgbClr val="616468"/>
                </a:solidFill>
              </a:defRPr>
            </a:lvl1pPr>
            <a:lvl2pPr marL="407778" indent="0">
              <a:buNone/>
              <a:defRPr sz="1900">
                <a:solidFill>
                  <a:schemeClr val="tx2"/>
                </a:solidFill>
              </a:defRPr>
            </a:lvl2pPr>
            <a:lvl3pPr marL="815557" indent="0">
              <a:buNone/>
              <a:defRPr>
                <a:solidFill>
                  <a:schemeClr val="tx2"/>
                </a:solidFill>
              </a:defRPr>
            </a:lvl3pPr>
            <a:lvl4pPr marL="1223335" indent="0">
              <a:buNone/>
              <a:defRPr>
                <a:solidFill>
                  <a:schemeClr val="tx2"/>
                </a:solidFill>
              </a:defRPr>
            </a:lvl4pPr>
            <a:lvl5pPr marL="1631113" indent="0">
              <a:buNone/>
              <a:defRPr>
                <a:solidFill>
                  <a:schemeClr val="tx2"/>
                </a:solidFill>
              </a:defRPr>
            </a:lvl5pPr>
          </a:lstStyle>
          <a:p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Ne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quatur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? Quam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incipietur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accaepe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lenduciae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Itae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voluptatem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facepelita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pore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venti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blanien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tionsec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tempellabor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magnam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soloreria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quevoluptaturi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dolores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earis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dolute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vendae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nobis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ipsam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lab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acculliqui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tecte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es quam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ressi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ulparis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apeliqui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ipiet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modio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 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C99ED17-8C0B-4A38-8622-48A70F4A8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684" y="2635982"/>
            <a:ext cx="10166228" cy="2859210"/>
          </a:xfrm>
          <a:prstGeom prst="rect">
            <a:avLst/>
          </a:prstGeom>
        </p:spPr>
        <p:txBody>
          <a:bodyPr/>
          <a:lstStyle>
            <a:lvl1pPr marL="324000" indent="-32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"/>
              <a:defRPr sz="1900">
                <a:solidFill>
                  <a:srgbClr val="616468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616468"/>
                </a:solidFill>
              </a:defRPr>
            </a:lvl2pPr>
          </a:lstStyle>
          <a:p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Itaquas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sitiam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vent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fuga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Pelit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laut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pliciis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reptatio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beatem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illestius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consecabo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Offici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pedi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omnis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essi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sinci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totae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perit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quamet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liscium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landia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quiasit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endParaRPr lang="de-DE" dirty="0">
              <a:solidFill>
                <a:srgbClr val="2F2F2F"/>
              </a:solidFill>
              <a:latin typeface="Arial" panose="020B0604020202020204" pitchFamily="34" charset="0"/>
            </a:endParaRPr>
          </a:p>
          <a:p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Quunda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doloreste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maximus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eatur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sapicipici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ab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non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nullori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mos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doluptassi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saniscitate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consequi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audae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simporem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si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venim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fugia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voloreptae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eturiam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coribus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endParaRPr lang="de-DE" dirty="0">
              <a:solidFill>
                <a:srgbClr val="2F2F2F"/>
              </a:solidFill>
              <a:latin typeface="Arial" panose="020B0604020202020204" pitchFamily="34" charset="0"/>
            </a:endParaRPr>
          </a:p>
          <a:p>
            <a:pPr lvl="0">
              <a:defRPr/>
            </a:pP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Ucia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sam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quid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sequias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rat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facersp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edissuntotas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et,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di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berum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verore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sequas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represcium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faccabo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Adistis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dolor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aliquatem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modis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accaecum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nossunt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ipsam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ratiam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voluptur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?</a:t>
            </a:r>
          </a:p>
          <a:p>
            <a:pPr lvl="1">
              <a:defRPr/>
            </a:pP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endParaRPr lang="de-DE" dirty="0">
              <a:solidFill>
                <a:srgbClr val="2F2F2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2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54FBD0-4BBB-413C-96F0-376E5E59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4982841-B6DD-4A02-88CD-381D8C4A3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02347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25F89-1710-447C-BA80-DE17C2EF1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0" y="2151208"/>
            <a:ext cx="7200000" cy="141846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de-DE" dirty="0"/>
              <a:t>1. Erstes Kapitel</a:t>
            </a:r>
          </a:p>
        </p:txBody>
      </p:sp>
    </p:spTree>
    <p:extLst>
      <p:ext uri="{BB962C8B-B14F-4D97-AF65-F5344CB8AC3E}">
        <p14:creationId xmlns:p14="http://schemas.microsoft.com/office/powerpoint/2010/main" val="217875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A465598-6EE5-EE49-A177-6E3551F9A56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6400" y="434007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6" r:id="rId2"/>
    <p:sldLayoutId id="2147483661" r:id="rId3"/>
    <p:sldLayoutId id="2147483677" r:id="rId4"/>
    <p:sldLayoutId id="2147483669" r:id="rId5"/>
    <p:sldLayoutId id="2147483655" r:id="rId6"/>
    <p:sldLayoutId id="2147483678" r:id="rId7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9" pos="7401" userDrawn="1">
          <p15:clr>
            <a:srgbClr val="F26B43"/>
          </p15:clr>
        </p15:guide>
        <p15:guide id="13" pos="279" userDrawn="1">
          <p15:clr>
            <a:srgbClr val="F26B43"/>
          </p15:clr>
        </p15:guide>
        <p15:guide id="14" orient="horz" pos="278" userDrawn="1">
          <p15:clr>
            <a:srgbClr val="F26B43"/>
          </p15:clr>
        </p15:guide>
        <p15:guide id="15" orient="horz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EC720E-3048-2B4D-B927-E08F3BECF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4500" y="416422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99E554-D74C-2D46-A4A0-20AFFC9B0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7DF8FA-2683-4642-B02D-78840267E6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399" y="441325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26BA1FC-2AA7-46D3-BA9A-D73D533597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6399" y="432533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8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4" r:id="rId3"/>
    <p:sldLayoutId id="2147483675" r:id="rId4"/>
    <p:sldLayoutId id="2147483679" r:id="rId5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DED63A8-5311-184A-B74C-C37B428BF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400" y="442801"/>
            <a:ext cx="1745167" cy="8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74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10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5" Type="http://schemas.openxmlformats.org/officeDocument/2006/relationships/image" Target="../media/image17.png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968699E0-D0F2-485A-8266-3E1A138955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Christof Mast</a:t>
            </a:r>
          </a:p>
          <a:p>
            <a:r>
              <a:rPr lang="de-DE" dirty="0"/>
              <a:t>Systems </a:t>
            </a:r>
            <a:r>
              <a:rPr lang="de-DE" dirty="0" err="1"/>
              <a:t>Biophysics</a:t>
            </a:r>
            <a:endParaRPr lang="de-DE" dirty="0"/>
          </a:p>
          <a:p>
            <a:r>
              <a:rPr lang="de-DE" dirty="0"/>
              <a:t>Tel: 08921801484</a:t>
            </a:r>
          </a:p>
          <a:p>
            <a:r>
              <a:rPr lang="de-DE" dirty="0"/>
              <a:t>https://www.biosystems.physik.uni-muenchen.de/</a:t>
            </a:r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C59BDE9D-9DBD-4845-99B3-C4653C4A3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189713"/>
            <a:ext cx="4513400" cy="1775458"/>
          </a:xfrm>
        </p:spPr>
        <p:txBody>
          <a:bodyPr/>
          <a:lstStyle/>
          <a:p>
            <a:r>
              <a:rPr lang="de-DE" dirty="0" err="1"/>
              <a:t>Thermophoresis</a:t>
            </a:r>
            <a:r>
              <a:rPr lang="de-DE" dirty="0"/>
              <a:t> Intro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9BFB71F5-6ED9-48C6-A18F-3CCC0EACE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Systems </a:t>
            </a:r>
            <a:r>
              <a:rPr lang="de-DE" dirty="0" err="1"/>
              <a:t>Biophysics</a:t>
            </a:r>
            <a:r>
              <a:rPr lang="de-DE" dirty="0"/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279784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E327B1-1A16-4ECA-8215-2CB018B846D4}"/>
              </a:ext>
            </a:extLst>
          </p:cNvPr>
          <p:cNvGrpSpPr/>
          <p:nvPr/>
        </p:nvGrpSpPr>
        <p:grpSpPr>
          <a:xfrm>
            <a:off x="1524000" y="0"/>
            <a:ext cx="9123680" cy="6851858"/>
            <a:chOff x="0" y="0"/>
            <a:chExt cx="9123680" cy="6851858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E4F8A01-E4D7-41E5-A969-C1699749FB23}"/>
                </a:ext>
              </a:extLst>
            </p:cNvPr>
            <p:cNvSpPr/>
            <p:nvPr/>
          </p:nvSpPr>
          <p:spPr>
            <a:xfrm>
              <a:off x="0" y="0"/>
              <a:ext cx="9123680" cy="68518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E812954B-59DF-44D8-9D06-04B244156875}"/>
                </a:ext>
              </a:extLst>
            </p:cNvPr>
            <p:cNvSpPr/>
            <p:nvPr/>
          </p:nvSpPr>
          <p:spPr>
            <a:xfrm>
              <a:off x="192389" y="793320"/>
              <a:ext cx="8759222" cy="5889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973" y="1203169"/>
            <a:ext cx="7256827" cy="54719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106" y="3975154"/>
            <a:ext cx="3762235" cy="260241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D19E905-8A09-4C8D-AE35-B2F4773BB805}"/>
              </a:ext>
            </a:extLst>
          </p:cNvPr>
          <p:cNvSpPr txBox="1"/>
          <p:nvPr/>
        </p:nvSpPr>
        <p:spPr>
          <a:xfrm>
            <a:off x="3698044" y="732908"/>
            <a:ext cx="5310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 err="1"/>
              <a:t>Applications</a:t>
            </a:r>
            <a:endParaRPr lang="de-DE" sz="3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2DCF41-9836-4C7B-9146-8E035A9049A7}"/>
              </a:ext>
            </a:extLst>
          </p:cNvPr>
          <p:cNvSpPr txBox="1">
            <a:spLocks/>
          </p:cNvSpPr>
          <p:nvPr/>
        </p:nvSpPr>
        <p:spPr bwMode="auto">
          <a:xfrm>
            <a:off x="2246011" y="-206805"/>
            <a:ext cx="8229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4000" b="1" dirty="0">
                <a:solidFill>
                  <a:schemeClr val="bg1"/>
                </a:solidFill>
              </a:rPr>
              <a:t>Intro: </a:t>
            </a:r>
            <a:r>
              <a:rPr lang="de-DE" sz="4000" b="1" dirty="0" err="1">
                <a:solidFill>
                  <a:schemeClr val="bg1"/>
                </a:solidFill>
              </a:rPr>
              <a:t>Thermophoresis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0A06FFC-D343-4AD8-8817-D19AA9F84B63}"/>
              </a:ext>
            </a:extLst>
          </p:cNvPr>
          <p:cNvSpPr/>
          <p:nvPr/>
        </p:nvSpPr>
        <p:spPr>
          <a:xfrm>
            <a:off x="8851900" y="1625600"/>
            <a:ext cx="469900" cy="454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DDA552B-BCD3-4036-9100-EE5B667AAD3F}"/>
              </a:ext>
            </a:extLst>
          </p:cNvPr>
          <p:cNvSpPr/>
          <p:nvPr/>
        </p:nvSpPr>
        <p:spPr>
          <a:xfrm>
            <a:off x="8978899" y="3088291"/>
            <a:ext cx="469900" cy="454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58999DC-4FA5-4397-A97D-D35DE010168E}"/>
              </a:ext>
            </a:extLst>
          </p:cNvPr>
          <p:cNvSpPr txBox="1"/>
          <p:nvPr/>
        </p:nvSpPr>
        <p:spPr>
          <a:xfrm>
            <a:off x="8784281" y="1662354"/>
            <a:ext cx="60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8146166-BD0A-47FF-8325-C1FC318506E7}"/>
              </a:ext>
            </a:extLst>
          </p:cNvPr>
          <p:cNvSpPr txBox="1"/>
          <p:nvPr/>
        </p:nvSpPr>
        <p:spPr>
          <a:xfrm>
            <a:off x="9334500" y="2637936"/>
            <a:ext cx="69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F0"/>
                </a:solidFill>
              </a:rPr>
              <a:t>LB</a:t>
            </a:r>
          </a:p>
        </p:txBody>
      </p:sp>
    </p:spTree>
    <p:extLst>
      <p:ext uri="{BB962C8B-B14F-4D97-AF65-F5344CB8AC3E}">
        <p14:creationId xmlns:p14="http://schemas.microsoft.com/office/powerpoint/2010/main" val="3583027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B1B8A8A-585F-4291-B2DD-E135B2E2E574}"/>
              </a:ext>
            </a:extLst>
          </p:cNvPr>
          <p:cNvGrpSpPr/>
          <p:nvPr/>
        </p:nvGrpSpPr>
        <p:grpSpPr>
          <a:xfrm>
            <a:off x="1524000" y="0"/>
            <a:ext cx="9123680" cy="6851858"/>
            <a:chOff x="0" y="0"/>
            <a:chExt cx="9123680" cy="685185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F7832DB-1C8A-4781-B5FA-E85230E0D48E}"/>
                </a:ext>
              </a:extLst>
            </p:cNvPr>
            <p:cNvSpPr/>
            <p:nvPr/>
          </p:nvSpPr>
          <p:spPr>
            <a:xfrm>
              <a:off x="0" y="0"/>
              <a:ext cx="9123680" cy="68518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8B22C8A0-61D3-4D6B-8B6F-1188AB937765}"/>
                </a:ext>
              </a:extLst>
            </p:cNvPr>
            <p:cNvSpPr/>
            <p:nvPr/>
          </p:nvSpPr>
          <p:spPr>
            <a:xfrm>
              <a:off x="192389" y="793320"/>
              <a:ext cx="8759222" cy="5889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279" y="849613"/>
            <a:ext cx="7453443" cy="5776834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C9A98EE-9BC5-4EFE-A128-DB0B8044B79D}"/>
              </a:ext>
            </a:extLst>
          </p:cNvPr>
          <p:cNvSpPr txBox="1">
            <a:spLocks/>
          </p:cNvSpPr>
          <p:nvPr/>
        </p:nvSpPr>
        <p:spPr bwMode="auto">
          <a:xfrm>
            <a:off x="2246011" y="-206805"/>
            <a:ext cx="8229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4000" b="1" dirty="0">
                <a:solidFill>
                  <a:schemeClr val="bg1"/>
                </a:solidFill>
              </a:rPr>
              <a:t>Intro: </a:t>
            </a:r>
            <a:r>
              <a:rPr lang="de-DE" sz="4000" b="1" dirty="0" err="1">
                <a:solidFill>
                  <a:schemeClr val="bg1"/>
                </a:solidFill>
              </a:rPr>
              <a:t>Thermophoresis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7DC0636-C1B1-4CF3-9CF6-32406AE3C9B2}"/>
              </a:ext>
            </a:extLst>
          </p:cNvPr>
          <p:cNvSpPr txBox="1"/>
          <p:nvPr/>
        </p:nvSpPr>
        <p:spPr>
          <a:xfrm>
            <a:off x="9004928" y="849614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Stefan</a:t>
            </a:r>
          </a:p>
          <a:p>
            <a:r>
              <a:rPr lang="de-DE" dirty="0" err="1"/>
              <a:t>Duhr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53506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B1B8A8A-585F-4291-B2DD-E135B2E2E574}"/>
              </a:ext>
            </a:extLst>
          </p:cNvPr>
          <p:cNvGrpSpPr/>
          <p:nvPr/>
        </p:nvGrpSpPr>
        <p:grpSpPr>
          <a:xfrm>
            <a:off x="1524000" y="0"/>
            <a:ext cx="9123680" cy="6851858"/>
            <a:chOff x="0" y="0"/>
            <a:chExt cx="9123680" cy="685185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F7832DB-1C8A-4781-B5FA-E85230E0D48E}"/>
                </a:ext>
              </a:extLst>
            </p:cNvPr>
            <p:cNvSpPr/>
            <p:nvPr/>
          </p:nvSpPr>
          <p:spPr>
            <a:xfrm>
              <a:off x="0" y="0"/>
              <a:ext cx="9123680" cy="68518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8B22C8A0-61D3-4D6B-8B6F-1188AB937765}"/>
                </a:ext>
              </a:extLst>
            </p:cNvPr>
            <p:cNvSpPr/>
            <p:nvPr/>
          </p:nvSpPr>
          <p:spPr>
            <a:xfrm>
              <a:off x="192389" y="793320"/>
              <a:ext cx="8759222" cy="5889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50000" b="54031"/>
          <a:stretch/>
        </p:blipFill>
        <p:spPr>
          <a:xfrm>
            <a:off x="6096001" y="849614"/>
            <a:ext cx="3726721" cy="265558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C9A98EE-9BC5-4EFE-A128-DB0B8044B79D}"/>
              </a:ext>
            </a:extLst>
          </p:cNvPr>
          <p:cNvSpPr txBox="1">
            <a:spLocks/>
          </p:cNvSpPr>
          <p:nvPr/>
        </p:nvSpPr>
        <p:spPr bwMode="auto">
          <a:xfrm>
            <a:off x="2246011" y="-206805"/>
            <a:ext cx="8229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4000" b="1" dirty="0">
                <a:solidFill>
                  <a:schemeClr val="bg1"/>
                </a:solidFill>
              </a:rPr>
              <a:t>Intro: </a:t>
            </a:r>
            <a:r>
              <a:rPr lang="de-DE" sz="4000" b="1" dirty="0" err="1">
                <a:solidFill>
                  <a:schemeClr val="bg1"/>
                </a:solidFill>
              </a:rPr>
              <a:t>Thermophoresis</a:t>
            </a:r>
            <a:endParaRPr lang="de-DE" sz="4000" b="1" dirty="0">
              <a:solidFill>
                <a:schemeClr val="bg1"/>
              </a:solidFill>
            </a:endParaRPr>
          </a:p>
        </p:txBody>
      </p:sp>
      <p:pic>
        <p:nvPicPr>
          <p:cNvPr id="5" name="Grafik 4" descr="Ein Bild, das sitzend, computer, Tisch, Computer enthält.&#10;&#10;Automatisch generierte Beschreibung">
            <a:extLst>
              <a:ext uri="{FF2B5EF4-FFF2-40B4-BE49-F238E27FC236}">
                <a16:creationId xmlns:a16="http://schemas.microsoft.com/office/drawing/2014/main" id="{CF368356-802F-4BC1-B9DE-E09084E1C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21" y="793320"/>
            <a:ext cx="4399931" cy="3162450"/>
          </a:xfrm>
          <a:prstGeom prst="rect">
            <a:avLst/>
          </a:prstGeom>
        </p:spPr>
      </p:pic>
      <p:pic>
        <p:nvPicPr>
          <p:cNvPr id="8" name="Grafik 7" descr="Ein Bild, das drinnen, sitzend, Monitor, Mikrowelle enthält.&#10;&#10;Automatisch generierte Beschreibung">
            <a:extLst>
              <a:ext uri="{FF2B5EF4-FFF2-40B4-BE49-F238E27FC236}">
                <a16:creationId xmlns:a16="http://schemas.microsoft.com/office/drawing/2014/main" id="{25037F2B-9DFA-4F1C-998E-019DF8413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43" y="3576583"/>
            <a:ext cx="3177968" cy="31624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3946D93-4A04-4D12-82C1-FED1984DAB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93" y="3955770"/>
            <a:ext cx="4656455" cy="269939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E988F54-EF86-4A88-9CDE-ECB1944CFC67}"/>
              </a:ext>
            </a:extLst>
          </p:cNvPr>
          <p:cNvSpPr txBox="1"/>
          <p:nvPr/>
        </p:nvSpPr>
        <p:spPr>
          <a:xfrm>
            <a:off x="9004928" y="849614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Stefan</a:t>
            </a:r>
          </a:p>
          <a:p>
            <a:r>
              <a:rPr lang="de-DE" dirty="0" err="1"/>
              <a:t>Duhr</a:t>
            </a:r>
            <a:endParaRPr lang="de-DE" dirty="0"/>
          </a:p>
        </p:txBody>
      </p:sp>
      <p:pic>
        <p:nvPicPr>
          <p:cNvPr id="16" name="Grafik 15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1AEE6A4F-6946-4CB2-95BC-6F2EB609ED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93" y="3955770"/>
            <a:ext cx="4656455" cy="269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36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13</a:t>
            </a:fld>
            <a:endParaRPr lang="de-DE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2180491" y="444249"/>
            <a:ext cx="9577019" cy="1042988"/>
          </a:xfrm>
        </p:spPr>
        <p:txBody>
          <a:bodyPr/>
          <a:lstStyle/>
          <a:p>
            <a:r>
              <a:rPr lang="de-DE" dirty="0"/>
              <a:t>Thermophoresis</a:t>
            </a:r>
            <a:br>
              <a:rPr lang="de-DE" dirty="0"/>
            </a:br>
            <a:r>
              <a:rPr lang="de-DE" b="0" dirty="0"/>
              <a:t>(high </a:t>
            </a:r>
            <a:r>
              <a:rPr lang="de-DE" b="0" dirty="0" err="1"/>
              <a:t>throughput</a:t>
            </a:r>
            <a:r>
              <a:rPr lang="de-DE" b="0" dirty="0"/>
              <a:t>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8" y="1830427"/>
            <a:ext cx="7719579" cy="486634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41897" y="1487237"/>
            <a:ext cx="697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Measurement in </a:t>
            </a:r>
            <a:r>
              <a:rPr lang="de-DE" b="1" dirty="0" err="1"/>
              <a:t>droplets</a:t>
            </a:r>
            <a:r>
              <a:rPr lang="de-DE" b="1" dirty="0"/>
              <a:t>!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993527" y="635956"/>
            <a:ext cx="3907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Binder-Ligand-Titration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pipetting</a:t>
            </a:r>
            <a:r>
              <a:rPr lang="de-DE" dirty="0"/>
              <a:t> </a:t>
            </a:r>
            <a:r>
              <a:rPr lang="de-DE" dirty="0" err="1"/>
              <a:t>robot</a:t>
            </a:r>
            <a:r>
              <a:rPr lang="de-DE" dirty="0"/>
              <a:t>/</a:t>
            </a:r>
            <a:r>
              <a:rPr lang="de-DE" dirty="0" err="1"/>
              <a:t>transducer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characterization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finite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353" y="2960913"/>
            <a:ext cx="4498280" cy="373585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60252" y="6471642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</a:rPr>
              <a:t>10.1002/anie.201402514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68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14</a:t>
            </a:fld>
            <a:endParaRPr lang="de-DE" dirty="0"/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>
          <a:xfrm>
            <a:off x="2180491" y="444249"/>
            <a:ext cx="9577019" cy="1042988"/>
          </a:xfrm>
        </p:spPr>
        <p:txBody>
          <a:bodyPr/>
          <a:lstStyle/>
          <a:p>
            <a:r>
              <a:rPr lang="de-DE" dirty="0"/>
              <a:t>Thermophoresis</a:t>
            </a:r>
            <a:br>
              <a:rPr lang="de-DE" dirty="0"/>
            </a:br>
            <a:r>
              <a:rPr lang="de-DE" b="0" dirty="0"/>
              <a:t>(high </a:t>
            </a:r>
            <a:r>
              <a:rPr lang="de-DE" b="0" dirty="0" err="1"/>
              <a:t>throughput</a:t>
            </a:r>
            <a:r>
              <a:rPr lang="de-DE" b="0" dirty="0"/>
              <a:t>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816" y="2571830"/>
            <a:ext cx="6668431" cy="34009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41897" y="1790811"/>
            <a:ext cx="594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Visualization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thermal </a:t>
            </a:r>
            <a:r>
              <a:rPr lang="de-DE" dirty="0" err="1"/>
              <a:t>profile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tracking</a:t>
            </a:r>
            <a:r>
              <a:rPr lang="de-DE" dirty="0"/>
              <a:t> </a:t>
            </a:r>
            <a:r>
              <a:rPr lang="de-DE" dirty="0" err="1"/>
              <a:t>fluorescent</a:t>
            </a:r>
            <a:r>
              <a:rPr lang="de-DE" dirty="0"/>
              <a:t> </a:t>
            </a:r>
            <a:r>
              <a:rPr lang="de-DE" dirty="0" err="1"/>
              <a:t>beads</a:t>
            </a:r>
            <a:r>
              <a:rPr lang="de-DE" dirty="0"/>
              <a:t>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453" y="1950048"/>
            <a:ext cx="3811555" cy="436030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897487" y="1539387"/>
            <a:ext cx="465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Tracking </a:t>
            </a:r>
            <a:r>
              <a:rPr lang="de-DE" dirty="0" err="1"/>
              <a:t>fluorescence</a:t>
            </a:r>
            <a:r>
              <a:rPr lang="de-DE" dirty="0"/>
              <a:t> in </a:t>
            </a:r>
            <a:r>
              <a:rPr lang="de-DE" dirty="0" err="1"/>
              <a:t>droplet</a:t>
            </a:r>
            <a:r>
              <a:rPr lang="de-DE" dirty="0"/>
              <a:t> </a:t>
            </a:r>
            <a:r>
              <a:rPr lang="de-DE" dirty="0" err="1"/>
              <a:t>center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409" y="2406559"/>
            <a:ext cx="5458587" cy="3105583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1412948" y="6471642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</a:rPr>
              <a:t>10.1002/anie.201402514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4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15</a:t>
            </a:fld>
            <a:endParaRPr lang="de-DE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2180491" y="444249"/>
            <a:ext cx="9577019" cy="1042988"/>
          </a:xfrm>
        </p:spPr>
        <p:txBody>
          <a:bodyPr/>
          <a:lstStyle/>
          <a:p>
            <a:r>
              <a:rPr lang="de-DE" dirty="0"/>
              <a:t>Thermophoresis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living</a:t>
            </a:r>
            <a:r>
              <a:rPr lang="de-DE" dirty="0"/>
              <a:t> </a:t>
            </a:r>
            <a:r>
              <a:rPr lang="de-DE" dirty="0" err="1"/>
              <a:t>cells</a:t>
            </a:r>
            <a:endParaRPr lang="de-DE" b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94" y="1696496"/>
            <a:ext cx="5768407" cy="41861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044" y="1487236"/>
            <a:ext cx="4244949" cy="447668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477737" y="6327441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10.1021/ja506169b</a:t>
            </a:r>
          </a:p>
        </p:txBody>
      </p:sp>
    </p:spTree>
    <p:extLst>
      <p:ext uri="{BB962C8B-B14F-4D97-AF65-F5344CB8AC3E}">
        <p14:creationId xmlns:p14="http://schemas.microsoft.com/office/powerpoint/2010/main" val="26085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16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180491" y="444249"/>
            <a:ext cx="9577019" cy="1042988"/>
          </a:xfrm>
        </p:spPr>
        <p:txBody>
          <a:bodyPr/>
          <a:lstStyle/>
          <a:p>
            <a:r>
              <a:rPr lang="de-DE" dirty="0"/>
              <a:t>Thermophoresis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living</a:t>
            </a:r>
            <a:r>
              <a:rPr lang="de-DE" dirty="0"/>
              <a:t> </a:t>
            </a:r>
            <a:r>
              <a:rPr lang="de-DE" dirty="0" err="1"/>
              <a:t>cells</a:t>
            </a:r>
            <a:endParaRPr lang="de-DE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1" y="1701190"/>
            <a:ext cx="4601217" cy="40296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b="50065"/>
          <a:stretch/>
        </p:blipFill>
        <p:spPr>
          <a:xfrm>
            <a:off x="5370170" y="1858690"/>
            <a:ext cx="4906060" cy="387213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831945" y="6327441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10.1021/ja506169b</a:t>
            </a:r>
          </a:p>
        </p:txBody>
      </p:sp>
    </p:spTree>
    <p:extLst>
      <p:ext uri="{BB962C8B-B14F-4D97-AF65-F5344CB8AC3E}">
        <p14:creationId xmlns:p14="http://schemas.microsoft.com/office/powerpoint/2010/main" val="211476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17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180491" y="444249"/>
            <a:ext cx="9577019" cy="1042988"/>
          </a:xfrm>
        </p:spPr>
        <p:txBody>
          <a:bodyPr/>
          <a:lstStyle/>
          <a:p>
            <a:r>
              <a:rPr lang="de-DE" dirty="0" err="1"/>
              <a:t>Addon</a:t>
            </a:r>
            <a:r>
              <a:rPr lang="de-DE" dirty="0"/>
              <a:t>: Boltzmann </a:t>
            </a:r>
            <a:r>
              <a:rPr lang="de-DE" dirty="0" err="1"/>
              <a:t>distribution</a:t>
            </a:r>
            <a:endParaRPr lang="de-DE" b="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83730D-C53B-433E-FE59-70048BE12709}"/>
              </a:ext>
            </a:extLst>
          </p:cNvPr>
          <p:cNvSpPr txBox="1"/>
          <p:nvPr/>
        </p:nvSpPr>
        <p:spPr>
          <a:xfrm>
            <a:off x="408659" y="1433593"/>
            <a:ext cx="3812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202321"/>
                </a:solidFill>
              </a:rPr>
              <a:t>Kanonisches Ensemble:</a:t>
            </a:r>
          </a:p>
          <a:p>
            <a:r>
              <a:rPr lang="de-DE" dirty="0">
                <a:solidFill>
                  <a:srgbClr val="202321"/>
                </a:solidFill>
              </a:rPr>
              <a:t>System in Kontakt mit Wärmebad, d.h. definierte Temperatur 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9242E17-0231-F215-DA60-651A77F724BD}"/>
              </a:ext>
            </a:extLst>
          </p:cNvPr>
          <p:cNvSpPr/>
          <p:nvPr/>
        </p:nvSpPr>
        <p:spPr>
          <a:xfrm>
            <a:off x="7989376" y="1418095"/>
            <a:ext cx="3580109" cy="17203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3CDC49A-25DB-5FEE-286A-68AA08D30A1E}"/>
              </a:ext>
            </a:extLst>
          </p:cNvPr>
          <p:cNvSpPr/>
          <p:nvPr/>
        </p:nvSpPr>
        <p:spPr>
          <a:xfrm>
            <a:off x="7640664" y="1673090"/>
            <a:ext cx="34871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B9004FF9-3013-7FB4-8AF4-F7BDBF003CD9}"/>
                  </a:ext>
                </a:extLst>
              </p:cNvPr>
              <p:cNvSpPr txBox="1"/>
              <p:nvPr/>
            </p:nvSpPr>
            <p:spPr>
              <a:xfrm>
                <a:off x="8113363" y="1759714"/>
                <a:ext cx="34561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202321"/>
                    </a:solidFill>
                  </a:rPr>
                  <a:t>- Bad mit Energie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srgbClr val="20232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b="0" dirty="0">
                    <a:solidFill>
                      <a:srgbClr val="202321"/>
                    </a:solidFill>
                  </a:rPr>
                  <a:t>, </a:t>
                </a:r>
                <a:r>
                  <a:rPr lang="de-DE" b="0" dirty="0" err="1">
                    <a:solidFill>
                      <a:srgbClr val="202321"/>
                    </a:solidFill>
                  </a:rPr>
                  <a:t>Temp</a:t>
                </a:r>
                <a:r>
                  <a:rPr lang="de-DE" b="0" dirty="0">
                    <a:solidFill>
                      <a:srgbClr val="202321"/>
                    </a:solidFill>
                  </a:rPr>
                  <a:t>: T</a:t>
                </a:r>
              </a:p>
              <a:p>
                <a:r>
                  <a:rPr lang="de-DE" b="0" dirty="0">
                    <a:solidFill>
                      <a:srgbClr val="202321"/>
                    </a:solidFill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202321"/>
                    </a:solidFill>
                  </a:rPr>
                  <a:t>=Anzahl d. Mikrozustände gleicher Wahrscheinlichkeit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B9004FF9-3013-7FB4-8AF4-F7BDBF003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363" y="1759714"/>
                <a:ext cx="3456122" cy="923330"/>
              </a:xfrm>
              <a:prstGeom prst="rect">
                <a:avLst/>
              </a:prstGeom>
              <a:blipFill>
                <a:blip r:embed="rId2"/>
                <a:stretch>
                  <a:fillRect l="-1587" t="-3974" b="-99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99475491-AB7C-ABD8-8C76-21E397EB0ED1}"/>
                  </a:ext>
                </a:extLst>
              </p:cNvPr>
              <p:cNvSpPr txBox="1"/>
              <p:nvPr/>
            </p:nvSpPr>
            <p:spPr>
              <a:xfrm>
                <a:off x="4345229" y="1029020"/>
                <a:ext cx="34561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202321"/>
                    </a:solidFill>
                  </a:rPr>
                  <a:t>kleines System mit Energie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rgbClr val="20232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b="0" dirty="0">
                    <a:solidFill>
                      <a:srgbClr val="202321"/>
                    </a:solidFill>
                  </a:rPr>
                  <a:t> mit r Microzuständen gleicher</a:t>
                </a:r>
              </a:p>
              <a:p>
                <a:r>
                  <a:rPr lang="de-DE" dirty="0">
                    <a:solidFill>
                      <a:srgbClr val="202321"/>
                    </a:solidFill>
                  </a:rPr>
                  <a:t>Wahrscheinlichkeit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de-DE" b="0" dirty="0">
                  <a:solidFill>
                    <a:srgbClr val="202321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99475491-AB7C-ABD8-8C76-21E397EB0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229" y="1029020"/>
                <a:ext cx="3456122" cy="923330"/>
              </a:xfrm>
              <a:prstGeom prst="rect">
                <a:avLst/>
              </a:prstGeom>
              <a:blipFill>
                <a:blip r:embed="rId3"/>
                <a:stretch>
                  <a:fillRect l="-1587" t="-3974" b="-99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79B22388-4933-2118-5CF0-4264390F6909}"/>
                  </a:ext>
                </a:extLst>
              </p:cNvPr>
              <p:cNvSpPr txBox="1"/>
              <p:nvPr/>
            </p:nvSpPr>
            <p:spPr>
              <a:xfrm>
                <a:off x="1627322" y="3086690"/>
                <a:ext cx="3456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0" dirty="0">
                    <a:solidFill>
                      <a:srgbClr val="202321"/>
                    </a:solidFill>
                  </a:rPr>
                  <a:t>Gesamtenerg</a:t>
                </a:r>
                <a:r>
                  <a:rPr lang="de-DE" dirty="0">
                    <a:solidFill>
                      <a:srgbClr val="202321"/>
                    </a:solidFill>
                  </a:rPr>
                  <a:t>ie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20232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smtClean="0">
                        <a:solidFill>
                          <a:srgbClr val="20232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de-DE" b="0" i="1" smtClean="0">
                        <a:solidFill>
                          <a:srgbClr val="20232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de-DE" b="0" dirty="0">
                  <a:solidFill>
                    <a:srgbClr val="202321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79B22388-4933-2118-5CF0-4264390F6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322" y="3086690"/>
                <a:ext cx="3456122" cy="369332"/>
              </a:xfrm>
              <a:prstGeom prst="rect">
                <a:avLst/>
              </a:prstGeom>
              <a:blipFill>
                <a:blip r:embed="rId4"/>
                <a:stretch>
                  <a:fillRect l="-1587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663F1B8-7003-ADEB-DE56-83193DF87929}"/>
              </a:ext>
            </a:extLst>
          </p:cNvPr>
          <p:cNvCxnSpPr>
            <a:cxnSpLocks/>
          </p:cNvCxnSpPr>
          <p:nvPr/>
        </p:nvCxnSpPr>
        <p:spPr>
          <a:xfrm>
            <a:off x="6819254" y="1673090"/>
            <a:ext cx="633385" cy="20128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B354A7B-BDAC-2AD2-1BEF-EA51B0819F1B}"/>
                  </a:ext>
                </a:extLst>
              </p:cNvPr>
              <p:cNvSpPr txBox="1"/>
              <p:nvPr/>
            </p:nvSpPr>
            <p:spPr>
              <a:xfrm>
                <a:off x="324442" y="3732465"/>
                <a:ext cx="64948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rgbClr val="202321"/>
                    </a:solidFill>
                  </a:rPr>
                  <a:t>Frage: </a:t>
                </a:r>
                <a:r>
                  <a:rPr lang="de-DE" dirty="0">
                    <a:solidFill>
                      <a:srgbClr val="202321"/>
                    </a:solidFill>
                  </a:rPr>
                  <a:t>Wie hoch 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202321"/>
                    </a:solidFill>
                  </a:rPr>
                  <a:t> , bei einer Bad-Temperatur T, wenn das kleine System eine bestimmte Energie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202321"/>
                    </a:solidFill>
                  </a:rPr>
                  <a:t> hat?</a:t>
                </a: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B354A7B-BDAC-2AD2-1BEF-EA51B0819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42" y="3732465"/>
                <a:ext cx="6494812" cy="646331"/>
              </a:xfrm>
              <a:prstGeom prst="rect">
                <a:avLst/>
              </a:prstGeom>
              <a:blipFill>
                <a:blip r:embed="rId5"/>
                <a:stretch>
                  <a:fillRect l="-750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B58C8287-CA7F-F41F-2ADD-7BE57FD27E53}"/>
                  </a:ext>
                </a:extLst>
              </p:cNvPr>
              <p:cNvSpPr txBox="1"/>
              <p:nvPr/>
            </p:nvSpPr>
            <p:spPr>
              <a:xfrm>
                <a:off x="408659" y="2782669"/>
                <a:ext cx="6494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rgbClr val="202321"/>
                    </a:solidFill>
                  </a:rPr>
                  <a:t>Anzahl aller möglichen Zustände: </a:t>
                </a:r>
                <a14:m>
                  <m:oMath xmlns:m="http://schemas.openxmlformats.org/officeDocument/2006/math">
                    <m:r>
                      <a:rPr lang="de-DE" b="1" i="0" smtClean="0">
                        <a:solidFill>
                          <a:srgbClr val="202321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de-DE" b="1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0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</m:d>
                  </m:oMath>
                </a14:m>
                <a:r>
                  <a:rPr lang="de-DE" b="1" dirty="0">
                    <a:solidFill>
                      <a:srgbClr val="202321"/>
                    </a:solidFill>
                  </a:rPr>
                  <a:t> </a:t>
                </a:r>
                <a:endParaRPr lang="de-DE" dirty="0">
                  <a:solidFill>
                    <a:srgbClr val="202321"/>
                  </a:solidFill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B58C8287-CA7F-F41F-2ADD-7BE57FD27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59" y="2782669"/>
                <a:ext cx="6494812" cy="369332"/>
              </a:xfrm>
              <a:prstGeom prst="rect">
                <a:avLst/>
              </a:prstGeom>
              <a:blipFill>
                <a:blip r:embed="rId6"/>
                <a:stretch>
                  <a:fillRect l="-751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287942A8-737A-CBEE-46C4-E73698FACB8D}"/>
                  </a:ext>
                </a:extLst>
              </p:cNvPr>
              <p:cNvSpPr txBox="1"/>
              <p:nvPr/>
            </p:nvSpPr>
            <p:spPr>
              <a:xfrm>
                <a:off x="1843787" y="4404790"/>
                <a:ext cx="3456122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b="0" dirty="0">
                  <a:solidFill>
                    <a:srgbClr val="202321"/>
                  </a:solidFill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287942A8-737A-CBEE-46C4-E73698FA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787" y="4404790"/>
                <a:ext cx="3456122" cy="669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FE97BF2C-D3BE-7CE0-7801-0633EEC9E8AB}"/>
                  </a:ext>
                </a:extLst>
              </p:cNvPr>
              <p:cNvSpPr txBox="1"/>
              <p:nvPr/>
            </p:nvSpPr>
            <p:spPr>
              <a:xfrm>
                <a:off x="-7749" y="5487054"/>
                <a:ext cx="11290515" cy="1289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i="1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i="1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b="0" i="0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</m:d>
                        </m:e>
                      </m:d>
                      <m:r>
                        <a:rPr lang="de-DE" b="0" i="0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+…~</m:t>
                      </m:r>
                      <m:r>
                        <m:rPr>
                          <m:sty m:val="p"/>
                        </m:rPr>
                        <a:rPr lang="de-DE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</m:d>
                        </m:e>
                      </m:d>
                      <m:r>
                        <a:rPr lang="de-DE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de-DE" b="0" dirty="0">
                  <a:solidFill>
                    <a:srgbClr val="20232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de-DE" b="0" dirty="0">
                  <a:solidFill>
                    <a:srgbClr val="202321"/>
                  </a:solidFill>
                </a:endParaRPr>
              </a:p>
              <a:p>
                <a:r>
                  <a:rPr lang="de-DE" dirty="0">
                    <a:solidFill>
                      <a:srgbClr val="202321"/>
                    </a:solidFill>
                  </a:rPr>
                  <a:t>		</a:t>
                </a:r>
                <a:r>
                  <a:rPr lang="de-DE" dirty="0" err="1">
                    <a:solidFill>
                      <a:srgbClr val="202321"/>
                    </a:solidFill>
                  </a:rPr>
                  <a:t>wg</a:t>
                </a:r>
                <a:r>
                  <a:rPr lang="de-DE" dirty="0">
                    <a:solidFill>
                      <a:srgbClr val="202321"/>
                    </a:solidFill>
                  </a:rPr>
                  <a:t> </a:t>
                </a:r>
                <a:r>
                  <a:rPr lang="de-DE" dirty="0" err="1">
                    <a:solidFill>
                      <a:srgbClr val="202321"/>
                    </a:solidFill>
                  </a:rPr>
                  <a:t>Erdodenhypothese</a:t>
                </a:r>
                <a:r>
                  <a:rPr lang="de-DE" dirty="0">
                    <a:solidFill>
                      <a:srgbClr val="202321"/>
                    </a:solidFill>
                  </a:rPr>
                  <a:t> (Ensemblemittel ~ Zeitmittel) -&gt;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2023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20232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20232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solidFill>
                                  <a:srgbClr val="2023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20232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rgbClr val="20232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de-DE" b="0" i="1" smtClean="0">
                        <a:solidFill>
                          <a:srgbClr val="20232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b="0" dirty="0">
                    <a:solidFill>
                      <a:srgbClr val="202321"/>
                    </a:solidFill>
                  </a:rPr>
                  <a:t> in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de-DE" b="0" dirty="0">
                  <a:solidFill>
                    <a:srgbClr val="202321"/>
                  </a:solidFill>
                </a:endParaRP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FE97BF2C-D3BE-7CE0-7801-0633EEC9E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749" y="5487054"/>
                <a:ext cx="11290515" cy="1289199"/>
              </a:xfrm>
              <a:prstGeom prst="rect">
                <a:avLst/>
              </a:prstGeom>
              <a:blipFill>
                <a:blip r:embed="rId8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B7CE9CD9-1AAE-403B-3AC1-1C2D76C8955A}"/>
                  </a:ext>
                </a:extLst>
              </p:cNvPr>
              <p:cNvSpPr txBox="1"/>
              <p:nvPr/>
            </p:nvSpPr>
            <p:spPr>
              <a:xfrm>
                <a:off x="270197" y="5063508"/>
                <a:ext cx="9981931" cy="49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202321"/>
                    </a:solidFill>
                  </a:rPr>
                  <a:t>Entwickle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202321"/>
                        </a:solidFill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2023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rgbClr val="20232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20232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solidFill>
                                  <a:srgbClr val="2023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20232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de-DE" b="0" i="1" smtClean="0">
                                <a:solidFill>
                                  <a:srgbClr val="20232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20232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20232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20232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de-DE" dirty="0">
                    <a:solidFill>
                      <a:srgbClr val="202321"/>
                    </a:solidFill>
                  </a:rPr>
                  <a:t> nach E 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202321"/>
                    </a:solidFill>
                  </a:rPr>
                  <a:t> (weil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202321"/>
                        </a:solidFill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de-DE" b="0" i="1" smtClean="0">
                        <a:solidFill>
                          <a:srgbClr val="20232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de-DE" b="0" i="1" smtClean="0">
                        <a:solidFill>
                          <a:srgbClr val="20232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>
                    <a:solidFill>
                      <a:srgbClr val="202321"/>
                    </a:solidFill>
                  </a:rPr>
                  <a:t> und Definition Temperatur: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b="0" i="0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0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solidFill>
                          <a:srgbClr val="20232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de-DE" dirty="0">
                    <a:solidFill>
                      <a:srgbClr val="20232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B7CE9CD9-1AAE-403B-3AC1-1C2D76C89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97" y="5063508"/>
                <a:ext cx="9981931" cy="499560"/>
              </a:xfrm>
              <a:prstGeom prst="rect">
                <a:avLst/>
              </a:prstGeom>
              <a:blipFill>
                <a:blip r:embed="rId9"/>
                <a:stretch>
                  <a:fillRect l="-488" b="-609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22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18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180491" y="444249"/>
            <a:ext cx="9577019" cy="1042988"/>
          </a:xfrm>
        </p:spPr>
        <p:txBody>
          <a:bodyPr/>
          <a:lstStyle/>
          <a:p>
            <a:r>
              <a:rPr lang="de-DE" dirty="0" err="1"/>
              <a:t>Addon</a:t>
            </a:r>
            <a:r>
              <a:rPr lang="de-DE" dirty="0"/>
              <a:t>: Debye Hückel Theory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4BAB5DC8-2383-A4A0-DDA1-7618F7A552A5}"/>
                  </a:ext>
                </a:extLst>
              </p:cNvPr>
              <p:cNvSpPr txBox="1"/>
              <p:nvPr/>
            </p:nvSpPr>
            <p:spPr>
              <a:xfrm>
                <a:off x="4994482" y="1589854"/>
                <a:ext cx="1313757" cy="521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>
                  <a:solidFill>
                    <a:srgbClr val="202321"/>
                  </a:solidFill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4BAB5DC8-2383-A4A0-DDA1-7618F7A55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482" y="1589854"/>
                <a:ext cx="1313757" cy="521361"/>
              </a:xfrm>
              <a:prstGeom prst="rect">
                <a:avLst/>
              </a:prstGeom>
              <a:blipFill>
                <a:blip r:embed="rId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75748F16-B1AB-548F-9518-B4231E802D8F}"/>
                  </a:ext>
                </a:extLst>
              </p:cNvPr>
              <p:cNvSpPr txBox="1"/>
              <p:nvPr/>
            </p:nvSpPr>
            <p:spPr>
              <a:xfrm>
                <a:off x="2979703" y="2213833"/>
                <a:ext cx="1451487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202321"/>
                  </a:solidFill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75748F16-B1AB-548F-9518-B4231E802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703" y="2213833"/>
                <a:ext cx="1451487" cy="672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7E02649-E9D8-8C67-DE43-9DD14015E747}"/>
                  </a:ext>
                </a:extLst>
              </p:cNvPr>
              <p:cNvSpPr txBox="1"/>
              <p:nvPr/>
            </p:nvSpPr>
            <p:spPr>
              <a:xfrm>
                <a:off x="7035582" y="2213833"/>
                <a:ext cx="292310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func>
                        <m:func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de-DE" dirty="0">
                  <a:solidFill>
                    <a:srgbClr val="202321"/>
                  </a:solidFill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7E02649-E9D8-8C67-DE43-9DD14015E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582" y="2213833"/>
                <a:ext cx="2923108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CF86C8B3-FC91-9B61-F27B-664ED9208836}"/>
                  </a:ext>
                </a:extLst>
              </p:cNvPr>
              <p:cNvSpPr txBox="1"/>
              <p:nvPr/>
            </p:nvSpPr>
            <p:spPr>
              <a:xfrm>
                <a:off x="4176123" y="3154769"/>
                <a:ext cx="3694216" cy="689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de-DE" b="0" i="1" smtClean="0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de-DE" b="0" i="1" smtClean="0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de-DE" b="0" i="1" smtClean="0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de-DE" dirty="0">
                  <a:solidFill>
                    <a:srgbClr val="202321"/>
                  </a:solidFill>
                </a:endParaRPr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CF86C8B3-FC91-9B61-F27B-664ED9208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123" y="3154769"/>
                <a:ext cx="3694216" cy="6897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3DC0124-8223-C4F6-D719-4030B1B0D60C}"/>
                  </a:ext>
                </a:extLst>
              </p:cNvPr>
              <p:cNvSpPr txBox="1"/>
              <p:nvPr/>
            </p:nvSpPr>
            <p:spPr>
              <a:xfrm>
                <a:off x="2574927" y="4242456"/>
                <a:ext cx="2288960" cy="704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dirty="0">
                  <a:solidFill>
                    <a:srgbClr val="202321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3DC0124-8223-C4F6-D719-4030B1B0D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927" y="4242456"/>
                <a:ext cx="2288960" cy="704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575F783B-8FAE-0C32-7069-64966FEFF811}"/>
                  </a:ext>
                </a:extLst>
              </p:cNvPr>
              <p:cNvSpPr txBox="1"/>
              <p:nvPr/>
            </p:nvSpPr>
            <p:spPr>
              <a:xfrm>
                <a:off x="5165915" y="4286444"/>
                <a:ext cx="1569019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202321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de-DE" b="0" i="1" smtClean="0">
                        <a:solidFill>
                          <a:srgbClr val="20232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solidFill>
                              <a:srgbClr val="20232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de-DE" i="1">
                                <a:solidFill>
                                  <a:srgbClr val="2023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solidFill>
                                  <a:srgbClr val="20232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de-DE" i="1">
                                    <a:solidFill>
                                      <a:srgbClr val="20232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i="1">
                                    <a:solidFill>
                                      <a:srgbClr val="20232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2023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de-DE" i="1">
                                    <a:solidFill>
                                      <a:srgbClr val="20232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nary>
                      </m:e>
                    </m:rad>
                  </m:oMath>
                </a14:m>
                <a:r>
                  <a:rPr lang="de-DE" dirty="0">
                    <a:solidFill>
                      <a:srgbClr val="20232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575F783B-8FAE-0C32-7069-64966FEFF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915" y="4286444"/>
                <a:ext cx="1569019" cy="563680"/>
              </a:xfrm>
              <a:prstGeom prst="rect">
                <a:avLst/>
              </a:prstGeom>
              <a:blipFill>
                <a:blip r:embed="rId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6ABBCC93-38F0-F8F6-92A0-47812835565B}"/>
                  </a:ext>
                </a:extLst>
              </p:cNvPr>
              <p:cNvSpPr txBox="1"/>
              <p:nvPr/>
            </p:nvSpPr>
            <p:spPr>
              <a:xfrm>
                <a:off x="2304771" y="5318308"/>
                <a:ext cx="2689711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de-DE" b="0" i="0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>
                  <a:solidFill>
                    <a:srgbClr val="202321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6ABBCC93-38F0-F8F6-92A0-478128355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771" y="5318308"/>
                <a:ext cx="2689711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6043E2B-3CB4-E032-A5A0-7B3037A42B02}"/>
                  </a:ext>
                </a:extLst>
              </p:cNvPr>
              <p:cNvSpPr txBox="1"/>
              <p:nvPr/>
            </p:nvSpPr>
            <p:spPr>
              <a:xfrm>
                <a:off x="5686118" y="5629483"/>
                <a:ext cx="1962781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unc>
                        <m:func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>
                  <a:solidFill>
                    <a:srgbClr val="202321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6043E2B-3CB4-E032-A5A0-7B3037A42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118" y="5629483"/>
                <a:ext cx="1962781" cy="4725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0576CBED-5B09-3D60-9DF2-FA5209056A12}"/>
                  </a:ext>
                </a:extLst>
              </p:cNvPr>
              <p:cNvSpPr txBox="1"/>
              <p:nvPr/>
            </p:nvSpPr>
            <p:spPr>
              <a:xfrm>
                <a:off x="9416637" y="4876374"/>
                <a:ext cx="1721701" cy="14094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𝐷𝐻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  <m:r>
                        <a:rPr lang="de-DE" b="0" i="0" smtClean="0">
                          <a:solidFill>
                            <a:srgbClr val="20232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i="1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i="1">
                                      <a:solidFill>
                                        <a:srgbClr val="2023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de-DE" i="1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de-DE" i="1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rgbClr val="20232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solidFill>
                                            <a:srgbClr val="20232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20232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20232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dirty="0">
                  <a:solidFill>
                    <a:srgbClr val="202321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0576CBED-5B09-3D60-9DF2-FA5209056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637" y="4876374"/>
                <a:ext cx="1721701" cy="1409488"/>
              </a:xfrm>
              <a:prstGeom prst="rect">
                <a:avLst/>
              </a:prstGeom>
              <a:blipFill>
                <a:blip r:embed="rId10"/>
                <a:stretch>
                  <a:fillRect l="-4965" t="-1299" r="-70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A5B0B62D-6C70-0E34-2366-3431CD03C639}"/>
              </a:ext>
            </a:extLst>
          </p:cNvPr>
          <p:cNvSpPr txBox="1"/>
          <p:nvPr/>
        </p:nvSpPr>
        <p:spPr>
          <a:xfrm>
            <a:off x="2533982" y="1633647"/>
            <a:ext cx="24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202321"/>
                </a:solidFill>
              </a:rPr>
              <a:t>Possion</a:t>
            </a:r>
            <a:r>
              <a:rPr lang="de-DE" b="1" dirty="0">
                <a:solidFill>
                  <a:srgbClr val="202321"/>
                </a:solidFill>
              </a:rPr>
              <a:t> </a:t>
            </a:r>
            <a:r>
              <a:rPr lang="de-DE" b="1" dirty="0" err="1">
                <a:solidFill>
                  <a:srgbClr val="202321"/>
                </a:solidFill>
              </a:rPr>
              <a:t>equation</a:t>
            </a:r>
            <a:r>
              <a:rPr lang="de-DE" b="1" dirty="0">
                <a:solidFill>
                  <a:srgbClr val="202321"/>
                </a:solidFill>
              </a:rPr>
              <a:t>: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7343B1E-D5B6-A2D5-D591-F0B63F2006E3}"/>
              </a:ext>
            </a:extLst>
          </p:cNvPr>
          <p:cNvSpPr txBox="1"/>
          <p:nvPr/>
        </p:nvSpPr>
        <p:spPr>
          <a:xfrm>
            <a:off x="682741" y="2342947"/>
            <a:ext cx="24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202321"/>
                </a:solidFill>
              </a:rPr>
              <a:t>Def</a:t>
            </a:r>
            <a:r>
              <a:rPr lang="de-DE" dirty="0">
                <a:solidFill>
                  <a:srgbClr val="202321"/>
                </a:solidFill>
              </a:rPr>
              <a:t>. </a:t>
            </a:r>
            <a:r>
              <a:rPr lang="de-DE" dirty="0" err="1">
                <a:solidFill>
                  <a:srgbClr val="202321"/>
                </a:solidFill>
              </a:rPr>
              <a:t>charge</a:t>
            </a:r>
            <a:r>
              <a:rPr lang="de-DE" dirty="0">
                <a:solidFill>
                  <a:srgbClr val="202321"/>
                </a:solidFill>
              </a:rPr>
              <a:t> </a:t>
            </a:r>
            <a:r>
              <a:rPr lang="de-DE" dirty="0" err="1">
                <a:solidFill>
                  <a:srgbClr val="202321"/>
                </a:solidFill>
              </a:rPr>
              <a:t>densitiy</a:t>
            </a:r>
            <a:r>
              <a:rPr lang="de-DE" dirty="0">
                <a:solidFill>
                  <a:srgbClr val="202321"/>
                </a:solidFill>
              </a:rPr>
              <a:t>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2271521-9327-06E5-B4F4-31D145A7568E}"/>
              </a:ext>
            </a:extLst>
          </p:cNvPr>
          <p:cNvSpPr txBox="1"/>
          <p:nvPr/>
        </p:nvSpPr>
        <p:spPr>
          <a:xfrm>
            <a:off x="4687183" y="2342947"/>
            <a:ext cx="24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202321"/>
                </a:solidFill>
              </a:rPr>
              <a:t>use</a:t>
            </a:r>
            <a:r>
              <a:rPr lang="de-DE" dirty="0">
                <a:solidFill>
                  <a:srgbClr val="202321"/>
                </a:solidFill>
              </a:rPr>
              <a:t> Boltzmann </a:t>
            </a:r>
            <a:r>
              <a:rPr lang="de-DE" dirty="0" err="1">
                <a:solidFill>
                  <a:srgbClr val="202321"/>
                </a:solidFill>
              </a:rPr>
              <a:t>distri</a:t>
            </a:r>
            <a:r>
              <a:rPr lang="de-DE" dirty="0">
                <a:solidFill>
                  <a:srgbClr val="202321"/>
                </a:solidFill>
              </a:rPr>
              <a:t>.: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7EF04A2-16AC-A5CB-9A5B-AF32B07C38AD}"/>
              </a:ext>
            </a:extLst>
          </p:cNvPr>
          <p:cNvSpPr txBox="1"/>
          <p:nvPr/>
        </p:nvSpPr>
        <p:spPr>
          <a:xfrm>
            <a:off x="1531091" y="3306228"/>
            <a:ext cx="24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202321"/>
                </a:solidFill>
              </a:rPr>
              <a:t>combine</a:t>
            </a:r>
            <a:r>
              <a:rPr lang="de-DE" dirty="0">
                <a:solidFill>
                  <a:srgbClr val="202321"/>
                </a:solidFill>
              </a:rPr>
              <a:t> </a:t>
            </a:r>
            <a:r>
              <a:rPr lang="de-DE" dirty="0" err="1">
                <a:solidFill>
                  <a:srgbClr val="202321"/>
                </a:solidFill>
              </a:rPr>
              <a:t>above</a:t>
            </a:r>
            <a:r>
              <a:rPr lang="de-DE" dirty="0">
                <a:solidFill>
                  <a:srgbClr val="202321"/>
                </a:solidFill>
              </a:rPr>
              <a:t> </a:t>
            </a:r>
            <a:r>
              <a:rPr lang="de-DE" dirty="0" err="1">
                <a:solidFill>
                  <a:srgbClr val="202321"/>
                </a:solidFill>
              </a:rPr>
              <a:t>equ</a:t>
            </a:r>
            <a:r>
              <a:rPr lang="de-DE" dirty="0">
                <a:solidFill>
                  <a:srgbClr val="202321"/>
                </a:solidFill>
              </a:rPr>
              <a:t>.: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1422863-61E6-7BC1-B596-4649D8F181B1}"/>
              </a:ext>
            </a:extLst>
          </p:cNvPr>
          <p:cNvSpPr txBox="1"/>
          <p:nvPr/>
        </p:nvSpPr>
        <p:spPr>
          <a:xfrm>
            <a:off x="278436" y="4230043"/>
            <a:ext cx="246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202321"/>
                </a:solidFill>
              </a:rPr>
              <a:t>1st </a:t>
            </a:r>
            <a:r>
              <a:rPr lang="de-DE" dirty="0" err="1">
                <a:solidFill>
                  <a:srgbClr val="202321"/>
                </a:solidFill>
              </a:rPr>
              <a:t>order</a:t>
            </a:r>
            <a:r>
              <a:rPr lang="de-DE" dirty="0">
                <a:solidFill>
                  <a:srgbClr val="202321"/>
                </a:solidFill>
              </a:rPr>
              <a:t> </a:t>
            </a:r>
            <a:r>
              <a:rPr lang="de-DE" dirty="0" err="1">
                <a:solidFill>
                  <a:srgbClr val="202321"/>
                </a:solidFill>
              </a:rPr>
              <a:t>of</a:t>
            </a:r>
            <a:r>
              <a:rPr lang="de-DE" dirty="0">
                <a:solidFill>
                  <a:srgbClr val="202321"/>
                </a:solidFill>
              </a:rPr>
              <a:t> </a:t>
            </a:r>
            <a:r>
              <a:rPr lang="de-DE" dirty="0" err="1">
                <a:solidFill>
                  <a:srgbClr val="202321"/>
                </a:solidFill>
              </a:rPr>
              <a:t>exp</a:t>
            </a:r>
            <a:r>
              <a:rPr lang="de-DE" dirty="0">
                <a:solidFill>
                  <a:srgbClr val="202321"/>
                </a:solidFill>
              </a:rPr>
              <a:t>(x) &amp;</a:t>
            </a:r>
          </a:p>
          <a:p>
            <a:r>
              <a:rPr lang="de-DE" dirty="0" err="1">
                <a:solidFill>
                  <a:srgbClr val="202321"/>
                </a:solidFill>
              </a:rPr>
              <a:t>charge</a:t>
            </a:r>
            <a:r>
              <a:rPr lang="de-DE" dirty="0">
                <a:solidFill>
                  <a:srgbClr val="202321"/>
                </a:solidFill>
              </a:rPr>
              <a:t> </a:t>
            </a:r>
            <a:r>
              <a:rPr lang="de-DE" dirty="0" err="1">
                <a:solidFill>
                  <a:srgbClr val="202321"/>
                </a:solidFill>
              </a:rPr>
              <a:t>neutrality</a:t>
            </a:r>
            <a:r>
              <a:rPr lang="de-DE" dirty="0">
                <a:solidFill>
                  <a:srgbClr val="202321"/>
                </a:solidFill>
              </a:rPr>
              <a:t>: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7516F3F-3A62-E058-10D2-2C7CFCBF398C}"/>
              </a:ext>
            </a:extLst>
          </p:cNvPr>
          <p:cNvSpPr txBox="1"/>
          <p:nvPr/>
        </p:nvSpPr>
        <p:spPr>
          <a:xfrm>
            <a:off x="115872" y="5217863"/>
            <a:ext cx="246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202321"/>
                </a:solidFill>
              </a:rPr>
              <a:t>Laplace in </a:t>
            </a:r>
            <a:r>
              <a:rPr lang="de-DE" dirty="0" err="1">
                <a:solidFill>
                  <a:srgbClr val="202321"/>
                </a:solidFill>
              </a:rPr>
              <a:t>spherical</a:t>
            </a:r>
            <a:endParaRPr lang="de-DE" dirty="0">
              <a:solidFill>
                <a:srgbClr val="202321"/>
              </a:solidFill>
            </a:endParaRPr>
          </a:p>
          <a:p>
            <a:r>
              <a:rPr lang="de-DE" dirty="0" err="1">
                <a:solidFill>
                  <a:srgbClr val="202321"/>
                </a:solidFill>
              </a:rPr>
              <a:t>coordinates</a:t>
            </a:r>
            <a:r>
              <a:rPr lang="de-DE" dirty="0">
                <a:solidFill>
                  <a:srgbClr val="202321"/>
                </a:solidFill>
              </a:rPr>
              <a:t> + </a:t>
            </a:r>
            <a:r>
              <a:rPr lang="de-DE" dirty="0" err="1">
                <a:solidFill>
                  <a:srgbClr val="202321"/>
                </a:solidFill>
              </a:rPr>
              <a:t>symmetry</a:t>
            </a:r>
            <a:r>
              <a:rPr lang="de-DE" dirty="0">
                <a:solidFill>
                  <a:srgbClr val="202321"/>
                </a:solidFill>
              </a:rPr>
              <a:t>: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61026DE-7A4F-4821-447A-76957688FF27}"/>
              </a:ext>
            </a:extLst>
          </p:cNvPr>
          <p:cNvSpPr txBox="1"/>
          <p:nvPr/>
        </p:nvSpPr>
        <p:spPr>
          <a:xfrm>
            <a:off x="8897265" y="4261274"/>
            <a:ext cx="246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202321"/>
                </a:solidFill>
              </a:rPr>
              <a:t>Definition </a:t>
            </a:r>
            <a:r>
              <a:rPr lang="de-DE" dirty="0" err="1">
                <a:solidFill>
                  <a:srgbClr val="202321"/>
                </a:solidFill>
              </a:rPr>
              <a:t>of</a:t>
            </a:r>
            <a:r>
              <a:rPr lang="de-DE" dirty="0">
                <a:solidFill>
                  <a:srgbClr val="202321"/>
                </a:solidFill>
              </a:rPr>
              <a:t> Debye-Hückel </a:t>
            </a:r>
            <a:r>
              <a:rPr lang="de-DE" dirty="0" err="1">
                <a:solidFill>
                  <a:srgbClr val="202321"/>
                </a:solidFill>
              </a:rPr>
              <a:t>Length</a:t>
            </a:r>
            <a:endParaRPr lang="de-DE" dirty="0">
              <a:solidFill>
                <a:srgbClr val="20232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6233F2B-A319-BF79-2407-53CE7714DF89}"/>
              </a:ext>
            </a:extLst>
          </p:cNvPr>
          <p:cNvSpPr/>
          <p:nvPr/>
        </p:nvSpPr>
        <p:spPr>
          <a:xfrm>
            <a:off x="8792041" y="4215270"/>
            <a:ext cx="2771965" cy="22890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F8D0902-FC30-C9A7-E903-E19CCF338769}"/>
              </a:ext>
            </a:extLst>
          </p:cNvPr>
          <p:cNvSpPr txBox="1"/>
          <p:nvPr/>
        </p:nvSpPr>
        <p:spPr>
          <a:xfrm>
            <a:off x="5738750" y="5217340"/>
            <a:ext cx="24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202321"/>
                </a:solidFill>
              </a:rPr>
              <a:t>DGL </a:t>
            </a:r>
            <a:r>
              <a:rPr lang="de-DE" dirty="0" err="1">
                <a:solidFill>
                  <a:srgbClr val="202321"/>
                </a:solidFill>
              </a:rPr>
              <a:t>solution</a:t>
            </a:r>
            <a:r>
              <a:rPr lang="de-DE" dirty="0">
                <a:solidFill>
                  <a:srgbClr val="20232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70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85C4A61-01C3-4076-AB08-31EACCDAF58D}"/>
              </a:ext>
            </a:extLst>
          </p:cNvPr>
          <p:cNvGrpSpPr/>
          <p:nvPr/>
        </p:nvGrpSpPr>
        <p:grpSpPr>
          <a:xfrm>
            <a:off x="1524000" y="-206805"/>
            <a:ext cx="9123680" cy="7058663"/>
            <a:chOff x="0" y="-206805"/>
            <a:chExt cx="9123680" cy="7058663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45ED576E-D903-4CC8-89B8-736BD4690432}"/>
                </a:ext>
              </a:extLst>
            </p:cNvPr>
            <p:cNvGrpSpPr/>
            <p:nvPr/>
          </p:nvGrpSpPr>
          <p:grpSpPr>
            <a:xfrm>
              <a:off x="0" y="0"/>
              <a:ext cx="9123680" cy="6851858"/>
              <a:chOff x="0" y="0"/>
              <a:chExt cx="9123680" cy="6851858"/>
            </a:xfrm>
          </p:grpSpPr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230FB704-07A4-431C-A675-58E25A4996EC}"/>
                  </a:ext>
                </a:extLst>
              </p:cNvPr>
              <p:cNvSpPr/>
              <p:nvPr/>
            </p:nvSpPr>
            <p:spPr>
              <a:xfrm>
                <a:off x="0" y="0"/>
                <a:ext cx="9123680" cy="68518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A3C201CD-5D4B-418A-9DA3-6514683CF22B}"/>
                  </a:ext>
                </a:extLst>
              </p:cNvPr>
              <p:cNvSpPr/>
              <p:nvPr/>
            </p:nvSpPr>
            <p:spPr>
              <a:xfrm>
                <a:off x="192389" y="793320"/>
                <a:ext cx="8759222" cy="58894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itel 1"/>
            <p:cNvSpPr txBox="1">
              <a:spLocks/>
            </p:cNvSpPr>
            <p:nvPr/>
          </p:nvSpPr>
          <p:spPr bwMode="auto">
            <a:xfrm>
              <a:off x="722011" y="-206805"/>
              <a:ext cx="8229600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7500"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de-DE" sz="4000" b="1" dirty="0">
                  <a:solidFill>
                    <a:schemeClr val="bg1"/>
                  </a:solidFill>
                </a:rPr>
                <a:t>Intro: </a:t>
              </a:r>
              <a:r>
                <a:rPr lang="de-DE" sz="4000" b="1" dirty="0" err="1">
                  <a:solidFill>
                    <a:schemeClr val="bg1"/>
                  </a:solidFill>
                </a:rPr>
                <a:t>Thermophoresis</a:t>
              </a:r>
              <a:endParaRPr lang="de-DE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601" y="1645920"/>
            <a:ext cx="8640319" cy="494538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37551" y="724749"/>
            <a:ext cx="912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Definition: „Movement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molecules</a:t>
            </a:r>
            <a:r>
              <a:rPr lang="de-DE" b="1" dirty="0"/>
              <a:t> </a:t>
            </a:r>
            <a:r>
              <a:rPr lang="de-DE" b="1" dirty="0" err="1"/>
              <a:t>along</a:t>
            </a:r>
            <a:r>
              <a:rPr lang="de-DE" b="1" dirty="0"/>
              <a:t> a thermal </a:t>
            </a:r>
            <a:r>
              <a:rPr lang="de-DE" b="1" dirty="0" err="1"/>
              <a:t>gradient</a:t>
            </a:r>
            <a:r>
              <a:rPr lang="de-DE" b="1" dirty="0"/>
              <a:t>“</a:t>
            </a:r>
          </a:p>
          <a:p>
            <a:pPr algn="ctr"/>
            <a:r>
              <a:rPr lang="de-DE" dirty="0"/>
              <a:t>Here: </a:t>
            </a:r>
            <a:r>
              <a:rPr lang="de-DE" dirty="0" err="1"/>
              <a:t>Charged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 in </a:t>
            </a:r>
            <a:r>
              <a:rPr lang="de-DE" dirty="0" err="1"/>
              <a:t>water</a:t>
            </a:r>
            <a:r>
              <a:rPr lang="de-DE" dirty="0"/>
              <a:t> (DNA, </a:t>
            </a:r>
            <a:r>
              <a:rPr lang="de-DE" dirty="0" err="1"/>
              <a:t>proteins</a:t>
            </a:r>
            <a:r>
              <a:rPr lang="de-DE" dirty="0"/>
              <a:t>..)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4C7E054-044D-46BB-BCEC-B244905C3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29" y="1428994"/>
            <a:ext cx="2103290" cy="45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61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7047438-F9A4-4F62-BC0D-2A184BB1FA61}"/>
              </a:ext>
            </a:extLst>
          </p:cNvPr>
          <p:cNvGrpSpPr/>
          <p:nvPr/>
        </p:nvGrpSpPr>
        <p:grpSpPr>
          <a:xfrm>
            <a:off x="1524000" y="0"/>
            <a:ext cx="9123680" cy="6851858"/>
            <a:chOff x="0" y="0"/>
            <a:chExt cx="9123680" cy="6851858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07AFB5D-EEDE-4C6E-A2EF-C228E5E31B8A}"/>
                </a:ext>
              </a:extLst>
            </p:cNvPr>
            <p:cNvSpPr/>
            <p:nvPr/>
          </p:nvSpPr>
          <p:spPr>
            <a:xfrm>
              <a:off x="0" y="0"/>
              <a:ext cx="9123680" cy="68518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50C2585-570D-4B53-8CD4-3B1275F701AE}"/>
                </a:ext>
              </a:extLst>
            </p:cNvPr>
            <p:cNvSpPr/>
            <p:nvPr/>
          </p:nvSpPr>
          <p:spPr>
            <a:xfrm>
              <a:off x="192389" y="793320"/>
              <a:ext cx="8759222" cy="5889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r="51630"/>
          <a:stretch/>
        </p:blipFill>
        <p:spPr>
          <a:xfrm>
            <a:off x="5879255" y="1332650"/>
            <a:ext cx="4422987" cy="3610194"/>
          </a:xfrm>
          <a:prstGeom prst="rect">
            <a:avLst/>
          </a:prstGeom>
        </p:spPr>
      </p:pic>
      <p:pic>
        <p:nvPicPr>
          <p:cNvPr id="6" name="Medien1">
            <a:hlinkClick r:id="" action="ppaction://media"/>
            <a:extLst>
              <a:ext uri="{FF2B5EF4-FFF2-40B4-BE49-F238E27FC236}">
                <a16:creationId xmlns:a16="http://schemas.microsoft.com/office/drawing/2014/main" id="{31073642-2B8A-4B71-A5EF-9A682609F4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6220" y="1586641"/>
            <a:ext cx="3497455" cy="264342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AE68B563-E57A-44D5-B671-AE9611D846F1}"/>
              </a:ext>
            </a:extLst>
          </p:cNvPr>
          <p:cNvSpPr txBox="1">
            <a:spLocks/>
          </p:cNvSpPr>
          <p:nvPr/>
        </p:nvSpPr>
        <p:spPr bwMode="auto">
          <a:xfrm>
            <a:off x="2246011" y="-206805"/>
            <a:ext cx="8229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4000" b="1" dirty="0">
                <a:solidFill>
                  <a:schemeClr val="bg1"/>
                </a:solidFill>
              </a:rPr>
              <a:t>Intro: </a:t>
            </a:r>
            <a:r>
              <a:rPr lang="de-DE" sz="4000" b="1" dirty="0" err="1">
                <a:solidFill>
                  <a:schemeClr val="bg1"/>
                </a:solidFill>
              </a:rPr>
              <a:t>Thermophoresis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B29EE7-D94F-41FE-A525-68EF21694D24}"/>
              </a:ext>
            </a:extLst>
          </p:cNvPr>
          <p:cNvSpPr txBox="1"/>
          <p:nvPr/>
        </p:nvSpPr>
        <p:spPr>
          <a:xfrm>
            <a:off x="5632027" y="287189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9058C72-9E11-4794-95A6-7CC696CC92E4}"/>
              </a:ext>
            </a:extLst>
          </p:cNvPr>
          <p:cNvGrpSpPr/>
          <p:nvPr/>
        </p:nvGrpSpPr>
        <p:grpSpPr>
          <a:xfrm>
            <a:off x="1825095" y="4769395"/>
            <a:ext cx="8674100" cy="1775134"/>
            <a:chOff x="301095" y="4769395"/>
            <a:chExt cx="8674100" cy="177513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1095" y="4769395"/>
              <a:ext cx="8674100" cy="1775134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6B36968-65B2-4FE2-A8E1-96FF69A7B675}"/>
                </a:ext>
              </a:extLst>
            </p:cNvPr>
            <p:cNvSpPr/>
            <p:nvPr/>
          </p:nvSpPr>
          <p:spPr>
            <a:xfrm>
              <a:off x="419782" y="4862930"/>
              <a:ext cx="2587413" cy="7179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7">
                  <a:extLst>
                    <a:ext uri="{FF2B5EF4-FFF2-40B4-BE49-F238E27FC236}">
                      <a16:creationId xmlns:a16="http://schemas.microsoft.com/office/drawing/2014/main" id="{3EA9A564-9FA9-4729-93C8-83BBD9F33AF9}"/>
                    </a:ext>
                  </a:extLst>
                </p:cNvPr>
                <p:cNvSpPr txBox="1"/>
                <p:nvPr/>
              </p:nvSpPr>
              <p:spPr>
                <a:xfrm>
                  <a:off x="651308" y="5083416"/>
                  <a:ext cx="268224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de-DE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𝑇𝑐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de-DE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8" name="Textfeld 7">
                  <a:extLst>
                    <a:ext uri="{FF2B5EF4-FFF2-40B4-BE49-F238E27FC236}">
                      <a16:creationId xmlns:a16="http://schemas.microsoft.com/office/drawing/2014/main" id="{3EA9A564-9FA9-4729-93C8-83BBD9F33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08" y="5083416"/>
                  <a:ext cx="2682241" cy="276999"/>
                </a:xfrm>
                <a:prstGeom prst="rect">
                  <a:avLst/>
                </a:prstGeom>
                <a:blipFill>
                  <a:blip r:embed="rId7"/>
                  <a:stretch>
                    <a:fillRect t="-46667" b="-2888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6659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058" y="1500077"/>
            <a:ext cx="5224348" cy="52953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34058" y="2223261"/>
            <a:ext cx="206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But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: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t="9481"/>
          <a:stretch/>
        </p:blipFill>
        <p:spPr>
          <a:xfrm>
            <a:off x="2066926" y="2879724"/>
            <a:ext cx="5191480" cy="41360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926" y="3838597"/>
            <a:ext cx="4782217" cy="609685"/>
          </a:xfrm>
          <a:prstGeom prst="rect">
            <a:avLst/>
          </a:prstGeom>
        </p:spPr>
      </p:pic>
      <p:sp>
        <p:nvSpPr>
          <p:cNvPr id="7" name="Pfeil nach unten 6"/>
          <p:cNvSpPr/>
          <p:nvPr/>
        </p:nvSpPr>
        <p:spPr>
          <a:xfrm>
            <a:off x="4094518" y="3406127"/>
            <a:ext cx="674307" cy="319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/>
          <a:srcRect t="11823"/>
          <a:stretch/>
        </p:blipFill>
        <p:spPr>
          <a:xfrm>
            <a:off x="3281532" y="5372099"/>
            <a:ext cx="2353003" cy="4619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7"/>
          <a:srcRect t="14560"/>
          <a:stretch/>
        </p:blipFill>
        <p:spPr>
          <a:xfrm>
            <a:off x="2233277" y="4763828"/>
            <a:ext cx="4310398" cy="459440"/>
          </a:xfrm>
          <a:prstGeom prst="rect">
            <a:avLst/>
          </a:prstGeom>
        </p:spPr>
      </p:pic>
      <p:sp>
        <p:nvSpPr>
          <p:cNvPr id="10" name="Pfeil nach unten 9"/>
          <p:cNvSpPr/>
          <p:nvPr/>
        </p:nvSpPr>
        <p:spPr>
          <a:xfrm>
            <a:off x="4094518" y="4401242"/>
            <a:ext cx="674307" cy="319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739407" y="4763828"/>
            <a:ext cx="292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total differential f. G(</a:t>
            </a:r>
            <a:r>
              <a:rPr lang="de-DE" dirty="0" err="1"/>
              <a:t>T,p,N</a:t>
            </a:r>
            <a:r>
              <a:rPr lang="de-DE" dirty="0"/>
              <a:t>) </a:t>
            </a:r>
          </a:p>
        </p:txBody>
      </p:sp>
      <p:sp>
        <p:nvSpPr>
          <p:cNvPr id="13" name="Rechteck 12"/>
          <p:cNvSpPr/>
          <p:nvPr/>
        </p:nvSpPr>
        <p:spPr>
          <a:xfrm>
            <a:off x="3550548" y="6267233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10.1073/pnas.0603873103 </a:t>
            </a:r>
          </a:p>
        </p:txBody>
      </p:sp>
    </p:spTree>
    <p:extLst>
      <p:ext uri="{BB962C8B-B14F-4D97-AF65-F5344CB8AC3E}">
        <p14:creationId xmlns:p14="http://schemas.microsoft.com/office/powerpoint/2010/main" val="2880204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165710" y="1520309"/>
                <a:ext cx="3495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𝑖𝑜𝑛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𝑠𝑝h𝑒𝑟𝑖𝑐𝑎𝑙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𝑐𝑎𝑝𝑎𝑐𝑖𝑡𝑜𝑟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710" y="1520309"/>
                <a:ext cx="3495675" cy="369332"/>
              </a:xfrm>
              <a:prstGeom prst="rect">
                <a:avLst/>
              </a:prstGeom>
              <a:blipFill>
                <a:blip r:embed="rId3"/>
                <a:stretch>
                  <a:fillRect r="-11672" b="-14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918060" y="1948934"/>
                <a:ext cx="4143375" cy="7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𝑖𝑜𝑛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𝜋𝜖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060" y="1948934"/>
                <a:ext cx="4143375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upload.wikimedia.org/wikipedia/commons/thumb/3/3f/Spherical_Capacitor.svg/220px-Spherical_Capacitor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85" y="901183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222789" y="2805499"/>
                <a:ext cx="3546740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𝐷𝐻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789" y="2805499"/>
                <a:ext cx="3546740" cy="818366"/>
              </a:xfrm>
              <a:prstGeom prst="rect">
                <a:avLst/>
              </a:prstGeom>
              <a:blipFill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1907" y="3690193"/>
            <a:ext cx="5420481" cy="1324160"/>
          </a:xfrm>
          <a:prstGeom prst="rect">
            <a:avLst/>
          </a:prstGeom>
        </p:spPr>
      </p:pic>
      <p:cxnSp>
        <p:nvCxnSpPr>
          <p:cNvPr id="18" name="Gerade Verbindung mit Pfeil 17"/>
          <p:cNvCxnSpPr/>
          <p:nvPr/>
        </p:nvCxnSpPr>
        <p:spPr>
          <a:xfrm>
            <a:off x="4730457" y="3547991"/>
            <a:ext cx="278858" cy="475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8"/>
          <a:srcRect t="12283" b="12971"/>
          <a:stretch/>
        </p:blipFill>
        <p:spPr>
          <a:xfrm>
            <a:off x="5787439" y="3721006"/>
            <a:ext cx="2395256" cy="276225"/>
          </a:xfrm>
          <a:prstGeom prst="rect">
            <a:avLst/>
          </a:prstGeom>
        </p:spPr>
      </p:pic>
      <p:sp>
        <p:nvSpPr>
          <p:cNvPr id="21" name="Geschweifte Klammer rechts 20"/>
          <p:cNvSpPr/>
          <p:nvPr/>
        </p:nvSpPr>
        <p:spPr>
          <a:xfrm rot="5400000">
            <a:off x="3886473" y="4772393"/>
            <a:ext cx="309219" cy="882127"/>
          </a:xfrm>
          <a:prstGeom prst="rightBrace">
            <a:avLst>
              <a:gd name="adj1" fmla="val 8333"/>
              <a:gd name="adj2" fmla="val 10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Geschweifte Klammer rechts 24"/>
          <p:cNvSpPr/>
          <p:nvPr/>
        </p:nvSpPr>
        <p:spPr>
          <a:xfrm rot="5400000">
            <a:off x="5688842" y="4100461"/>
            <a:ext cx="309219" cy="2225992"/>
          </a:xfrm>
          <a:prstGeom prst="rightBrace">
            <a:avLst>
              <a:gd name="adj1" fmla="val 0"/>
              <a:gd name="adj2" fmla="val 49256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3395667" y="5388956"/>
            <a:ext cx="161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Entropy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hydration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4854561" y="5388956"/>
            <a:ext cx="210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„</a:t>
            </a:r>
            <a:r>
              <a:rPr lang="de-DE" dirty="0" err="1"/>
              <a:t>capacitor</a:t>
            </a:r>
            <a:r>
              <a:rPr lang="de-DE" dirty="0"/>
              <a:t> effect“</a:t>
            </a:r>
          </a:p>
        </p:txBody>
      </p:sp>
      <p:sp>
        <p:nvSpPr>
          <p:cNvPr id="28" name="Rechteck 27"/>
          <p:cNvSpPr/>
          <p:nvPr/>
        </p:nvSpPr>
        <p:spPr>
          <a:xfrm>
            <a:off x="3550548" y="6267233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10.1073/pnas.0603873103 </a:t>
            </a:r>
          </a:p>
        </p:txBody>
      </p:sp>
    </p:spTree>
    <p:extLst>
      <p:ext uri="{BB962C8B-B14F-4D97-AF65-F5344CB8AC3E}">
        <p14:creationId xmlns:p14="http://schemas.microsoft.com/office/powerpoint/2010/main" val="3408410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 animBg="1"/>
      <p:bldP spid="25" grpId="0" animBg="1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78D08CF-8C5E-4C34-99A4-6ADE1DDE8D81}"/>
              </a:ext>
            </a:extLst>
          </p:cNvPr>
          <p:cNvGrpSpPr/>
          <p:nvPr/>
        </p:nvGrpSpPr>
        <p:grpSpPr>
          <a:xfrm>
            <a:off x="1524000" y="0"/>
            <a:ext cx="9123680" cy="6851858"/>
            <a:chOff x="0" y="0"/>
            <a:chExt cx="9123680" cy="6851858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42BE4EF1-19A7-4947-A3D2-7A2270128A35}"/>
                </a:ext>
              </a:extLst>
            </p:cNvPr>
            <p:cNvSpPr/>
            <p:nvPr/>
          </p:nvSpPr>
          <p:spPr>
            <a:xfrm>
              <a:off x="0" y="0"/>
              <a:ext cx="9123680" cy="68518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6903EC09-87F7-4588-A9F0-16866B75FA4A}"/>
                </a:ext>
              </a:extLst>
            </p:cNvPr>
            <p:cNvSpPr/>
            <p:nvPr/>
          </p:nvSpPr>
          <p:spPr>
            <a:xfrm>
              <a:off x="192389" y="793320"/>
              <a:ext cx="8759222" cy="5889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/>
          <a:srcRect r="50830"/>
          <a:stretch/>
        </p:blipFill>
        <p:spPr>
          <a:xfrm>
            <a:off x="6259915" y="3021625"/>
            <a:ext cx="3819457" cy="34986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-1" r="-9925" b="3653"/>
          <a:stretch/>
        </p:blipFill>
        <p:spPr>
          <a:xfrm>
            <a:off x="1815253" y="1772184"/>
            <a:ext cx="9447835" cy="124944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98044" y="732908"/>
            <a:ext cx="5310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Different </a:t>
            </a:r>
            <a:r>
              <a:rPr lang="de-DE" sz="3000" dirty="0" err="1"/>
              <a:t>contributions</a:t>
            </a:r>
            <a:endParaRPr lang="de-DE" sz="3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252" y="3125097"/>
            <a:ext cx="4254304" cy="311733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314029" y="1218186"/>
            <a:ext cx="420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1. </a:t>
            </a:r>
            <a:r>
              <a:rPr lang="de-DE" sz="3000" dirty="0" err="1"/>
              <a:t>Capacitor</a:t>
            </a:r>
            <a:r>
              <a:rPr lang="de-DE" sz="3000" dirty="0"/>
              <a:t> </a:t>
            </a:r>
            <a:r>
              <a:rPr lang="de-DE" sz="3000" dirty="0" err="1"/>
              <a:t>effect</a:t>
            </a:r>
            <a:endParaRPr lang="de-DE" sz="3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240" y="6345906"/>
            <a:ext cx="9144000" cy="4364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4CFC9F-261C-4125-ADF4-3DD22F8845CA}"/>
              </a:ext>
            </a:extLst>
          </p:cNvPr>
          <p:cNvSpPr txBox="1">
            <a:spLocks/>
          </p:cNvSpPr>
          <p:nvPr/>
        </p:nvSpPr>
        <p:spPr bwMode="auto">
          <a:xfrm>
            <a:off x="2246011" y="-206805"/>
            <a:ext cx="8229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4000" b="1" dirty="0">
                <a:solidFill>
                  <a:schemeClr val="bg1"/>
                </a:solidFill>
              </a:rPr>
              <a:t>Intro: </a:t>
            </a:r>
            <a:r>
              <a:rPr lang="de-DE" sz="4000" b="1" dirty="0" err="1">
                <a:solidFill>
                  <a:schemeClr val="bg1"/>
                </a:solidFill>
              </a:rPr>
              <a:t>Thermophoresis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093611" y="1936530"/>
            <a:ext cx="74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485168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357454" y="6444734"/>
            <a:ext cx="3638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10.1103/PhysRevLett.112.198101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5DB7E3-210F-4870-8772-49BE7C0A077A}"/>
              </a:ext>
            </a:extLst>
          </p:cNvPr>
          <p:cNvSpPr txBox="1"/>
          <p:nvPr/>
        </p:nvSpPr>
        <p:spPr>
          <a:xfrm>
            <a:off x="3698044" y="732908"/>
            <a:ext cx="5310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/>
              <a:t>2nd </a:t>
            </a:r>
            <a:r>
              <a:rPr lang="de-DE" sz="3000" b="1" dirty="0" err="1"/>
              <a:t>order</a:t>
            </a:r>
            <a:r>
              <a:rPr lang="de-DE" sz="3000" b="1" dirty="0"/>
              <a:t> </a:t>
            </a:r>
            <a:r>
              <a:rPr lang="de-DE" sz="3000" b="1" dirty="0" err="1"/>
              <a:t>effects</a:t>
            </a:r>
            <a:r>
              <a:rPr lang="de-DE" sz="3000" dirty="0"/>
              <a:t>: also </a:t>
            </a:r>
            <a:r>
              <a:rPr lang="de-DE" sz="3000" dirty="0" err="1"/>
              <a:t>salt</a:t>
            </a:r>
            <a:r>
              <a:rPr lang="de-DE" sz="3000" dirty="0"/>
              <a:t> </a:t>
            </a:r>
            <a:r>
              <a:rPr lang="de-DE" sz="3000" dirty="0" err="1"/>
              <a:t>ions</a:t>
            </a:r>
            <a:r>
              <a:rPr lang="de-DE" sz="3000" dirty="0"/>
              <a:t> have thermophoresis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3EA9A564-9FA9-4729-93C8-83BBD9F33AF9}"/>
                  </a:ext>
                </a:extLst>
              </p:cNvPr>
              <p:cNvSpPr txBox="1"/>
              <p:nvPr/>
            </p:nvSpPr>
            <p:spPr>
              <a:xfrm>
                <a:off x="2263689" y="1909910"/>
                <a:ext cx="5514089" cy="509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de-DE" sz="28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8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sz="2800" i="1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8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𝑒𝑧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3EA9A564-9FA9-4729-93C8-83BBD9F33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689" y="1909910"/>
                <a:ext cx="5514089" cy="5090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650042" y="1841269"/>
            <a:ext cx="161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Flux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species</a:t>
            </a:r>
            <a:r>
              <a:rPr lang="de-DE" dirty="0"/>
              <a:t> i: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50042" y="2766426"/>
            <a:ext cx="161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Equilibrium: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EA9A564-9FA9-4729-93C8-83BBD9F33AF9}"/>
                  </a:ext>
                </a:extLst>
              </p:cNvPr>
              <p:cNvSpPr txBox="1"/>
              <p:nvPr/>
            </p:nvSpPr>
            <p:spPr>
              <a:xfrm>
                <a:off x="2263689" y="2696567"/>
                <a:ext cx="5514089" cy="449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sz="28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8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sz="2800" i="1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80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EA9A564-9FA9-4729-93C8-83BBD9F33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689" y="2696567"/>
                <a:ext cx="5514089" cy="449803"/>
              </a:xfrm>
              <a:prstGeom prst="rect">
                <a:avLst/>
              </a:prstGeom>
              <a:blipFill>
                <a:blip r:embed="rId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EA9A564-9FA9-4729-93C8-83BBD9F33AF9}"/>
                  </a:ext>
                </a:extLst>
              </p:cNvPr>
              <p:cNvSpPr txBox="1"/>
              <p:nvPr/>
            </p:nvSpPr>
            <p:spPr>
              <a:xfrm>
                <a:off x="2263689" y="3423977"/>
                <a:ext cx="5514089" cy="968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8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EA9A564-9FA9-4729-93C8-83BBD9F33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689" y="3423977"/>
                <a:ext cx="5514089" cy="968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650042" y="3464212"/>
            <a:ext cx="161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all </a:t>
            </a:r>
            <a:r>
              <a:rPr lang="de-DE" dirty="0" err="1"/>
              <a:t>species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8201514" y="1841269"/>
            <a:ext cx="1975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Coupled</a:t>
            </a:r>
            <a:r>
              <a:rPr lang="de-DE" dirty="0"/>
              <a:t> via </a:t>
            </a:r>
            <a:r>
              <a:rPr lang="de-DE" dirty="0" err="1"/>
              <a:t>unknown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201514" y="2696567"/>
            <a:ext cx="149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Multiply</a:t>
            </a:r>
            <a:r>
              <a:rPr lang="de-DE" dirty="0"/>
              <a:t> with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9614424" y="2648577"/>
                <a:ext cx="285527" cy="519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424" y="2648577"/>
                <a:ext cx="285527" cy="5193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642200" y="4230608"/>
            <a:ext cx="16214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/>
              <a:t>Using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/>
              <a:t>neutrality</a:t>
            </a:r>
            <a:r>
              <a:rPr lang="de-DE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50042" y="4784606"/>
                <a:ext cx="1160126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de-DE" dirty="0"/>
                  <a:t> ~ 0</a:t>
                </a: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42" y="4784606"/>
                <a:ext cx="1160126" cy="398955"/>
              </a:xfrm>
              <a:prstGeom prst="rect">
                <a:avLst/>
              </a:prstGeom>
              <a:blipFill>
                <a:blip r:embed="rId6"/>
                <a:stretch>
                  <a:fillRect l="-9474" t="-4615" r="-11579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Gerader Verbinder 16"/>
          <p:cNvCxnSpPr/>
          <p:nvPr/>
        </p:nvCxnSpPr>
        <p:spPr>
          <a:xfrm>
            <a:off x="5142155" y="2648577"/>
            <a:ext cx="828339" cy="51930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3EA9A564-9FA9-4729-93C8-83BBD9F33AF9}"/>
                  </a:ext>
                </a:extLst>
              </p:cNvPr>
              <p:cNvSpPr txBox="1"/>
              <p:nvPr/>
            </p:nvSpPr>
            <p:spPr>
              <a:xfrm>
                <a:off x="2263689" y="4445821"/>
                <a:ext cx="5514089" cy="14843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8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de-DE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r>
                                            <a:rPr lang="de-DE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de-DE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de-DE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  <m:sSubSup>
                            <m:sSubSup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3EA9A564-9FA9-4729-93C8-83BBD9F33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689" y="4445821"/>
                <a:ext cx="5514089" cy="14843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7729256" y="5155421"/>
            <a:ext cx="149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Multiply</a:t>
            </a:r>
            <a:r>
              <a:rPr lang="de-DE" dirty="0"/>
              <a:t> with </a:t>
            </a:r>
          </a:p>
          <a:p>
            <a:r>
              <a:rPr lang="de-DE" dirty="0"/>
              <a:t>An </a:t>
            </a:r>
            <a:r>
              <a:rPr lang="de-DE" dirty="0" err="1"/>
              <a:t>use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9118741" y="5176967"/>
                <a:ext cx="5610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𝐷𝑁𝐴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741" y="5176967"/>
                <a:ext cx="561051" cy="276999"/>
              </a:xfrm>
              <a:prstGeom prst="rect">
                <a:avLst/>
              </a:prstGeom>
              <a:blipFill>
                <a:blip r:embed="rId8"/>
                <a:stretch>
                  <a:fillRect l="-8696" r="-3261" b="-239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8666551" y="5489359"/>
                <a:ext cx="1960561" cy="289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𝐷𝑁𝐴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551" y="5489359"/>
                <a:ext cx="1960561" cy="289182"/>
              </a:xfrm>
              <a:prstGeom prst="rect">
                <a:avLst/>
              </a:prstGeom>
              <a:blipFill>
                <a:blip r:embed="rId9"/>
                <a:stretch>
                  <a:fillRect l="-312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eschweifte Klammer rechts 21"/>
          <p:cNvSpPr/>
          <p:nvPr/>
        </p:nvSpPr>
        <p:spPr>
          <a:xfrm rot="5400000">
            <a:off x="5676914" y="4363609"/>
            <a:ext cx="278772" cy="3368949"/>
          </a:xfrm>
          <a:prstGeom prst="rightBrace">
            <a:avLst>
              <a:gd name="adj1" fmla="val 172338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4629810" y="6306234"/>
                <a:ext cx="2217039" cy="289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𝐷𝑁𝐴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𝐷𝑁𝐴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810" y="6306234"/>
                <a:ext cx="2217039" cy="289182"/>
              </a:xfrm>
              <a:prstGeom prst="rect">
                <a:avLst/>
              </a:prstGeom>
              <a:blipFill>
                <a:blip r:embed="rId10"/>
                <a:stretch>
                  <a:fillRect b="-291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483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3" grpId="0"/>
      <p:bldP spid="14" grpId="0"/>
      <p:bldP spid="15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78291E1-20E6-4E27-ADEF-49179C4F872F}"/>
              </a:ext>
            </a:extLst>
          </p:cNvPr>
          <p:cNvGrpSpPr/>
          <p:nvPr/>
        </p:nvGrpSpPr>
        <p:grpSpPr>
          <a:xfrm>
            <a:off x="1524000" y="0"/>
            <a:ext cx="9123680" cy="6851858"/>
            <a:chOff x="0" y="0"/>
            <a:chExt cx="9123680" cy="6851858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F4EA9F4D-3586-4B3E-81B0-B166A20C1472}"/>
                </a:ext>
              </a:extLst>
            </p:cNvPr>
            <p:cNvSpPr/>
            <p:nvPr/>
          </p:nvSpPr>
          <p:spPr>
            <a:xfrm>
              <a:off x="0" y="0"/>
              <a:ext cx="9123680" cy="68518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8901E9A-7065-407C-9CAD-356E2B9A279C}"/>
                </a:ext>
              </a:extLst>
            </p:cNvPr>
            <p:cNvSpPr/>
            <p:nvPr/>
          </p:nvSpPr>
          <p:spPr>
            <a:xfrm>
              <a:off x="192389" y="793320"/>
              <a:ext cx="8759222" cy="5889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314029" y="1218186"/>
            <a:ext cx="420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2. Seebeck </a:t>
            </a:r>
            <a:r>
              <a:rPr lang="de-DE" sz="3000" dirty="0" err="1"/>
              <a:t>effect</a:t>
            </a:r>
            <a:endParaRPr lang="de-DE" sz="3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40" y="6345906"/>
            <a:ext cx="9144000" cy="43648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552" y="1772185"/>
            <a:ext cx="4759162" cy="99004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l="47778" t="13850"/>
          <a:stretch/>
        </p:blipFill>
        <p:spPr>
          <a:xfrm>
            <a:off x="1774836" y="3048000"/>
            <a:ext cx="4666608" cy="30839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715" y="2762231"/>
            <a:ext cx="3423699" cy="347352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F5DB7E3-210F-4870-8772-49BE7C0A077A}"/>
              </a:ext>
            </a:extLst>
          </p:cNvPr>
          <p:cNvSpPr txBox="1"/>
          <p:nvPr/>
        </p:nvSpPr>
        <p:spPr>
          <a:xfrm>
            <a:off x="3698044" y="732908"/>
            <a:ext cx="5310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Different </a:t>
            </a:r>
            <a:r>
              <a:rPr lang="de-DE" sz="3000" dirty="0" err="1"/>
              <a:t>contributions</a:t>
            </a:r>
            <a:endParaRPr lang="de-DE" sz="3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4E1D9CE-25B1-4321-A192-E0EB92F54EB9}"/>
              </a:ext>
            </a:extLst>
          </p:cNvPr>
          <p:cNvSpPr txBox="1">
            <a:spLocks/>
          </p:cNvSpPr>
          <p:nvPr/>
        </p:nvSpPr>
        <p:spPr bwMode="auto">
          <a:xfrm>
            <a:off x="2246011" y="-206805"/>
            <a:ext cx="8229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4000" b="1" dirty="0">
                <a:solidFill>
                  <a:schemeClr val="bg1"/>
                </a:solidFill>
              </a:rPr>
              <a:t>Intro: </a:t>
            </a:r>
            <a:r>
              <a:rPr lang="de-DE" sz="4000" b="1" dirty="0" err="1">
                <a:solidFill>
                  <a:schemeClr val="bg1"/>
                </a:solidFill>
              </a:rPr>
              <a:t>Thermophoresis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37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78291E1-20E6-4E27-ADEF-49179C4F872F}"/>
              </a:ext>
            </a:extLst>
          </p:cNvPr>
          <p:cNvGrpSpPr/>
          <p:nvPr/>
        </p:nvGrpSpPr>
        <p:grpSpPr>
          <a:xfrm>
            <a:off x="1524000" y="0"/>
            <a:ext cx="9123680" cy="6851858"/>
            <a:chOff x="0" y="0"/>
            <a:chExt cx="9123680" cy="6851858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F4EA9F4D-3586-4B3E-81B0-B166A20C1472}"/>
                </a:ext>
              </a:extLst>
            </p:cNvPr>
            <p:cNvSpPr/>
            <p:nvPr/>
          </p:nvSpPr>
          <p:spPr>
            <a:xfrm>
              <a:off x="0" y="0"/>
              <a:ext cx="9123680" cy="68518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8901E9A-7065-407C-9CAD-356E2B9A279C}"/>
                </a:ext>
              </a:extLst>
            </p:cNvPr>
            <p:cNvSpPr/>
            <p:nvPr/>
          </p:nvSpPr>
          <p:spPr>
            <a:xfrm>
              <a:off x="192389" y="793320"/>
              <a:ext cx="8759222" cy="5889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BF5DB7E3-210F-4870-8772-49BE7C0A077A}"/>
              </a:ext>
            </a:extLst>
          </p:cNvPr>
          <p:cNvSpPr txBox="1"/>
          <p:nvPr/>
        </p:nvSpPr>
        <p:spPr>
          <a:xfrm>
            <a:off x="3698044" y="732908"/>
            <a:ext cx="5310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Total </a:t>
            </a:r>
            <a:r>
              <a:rPr lang="de-DE" sz="3000" dirty="0" err="1"/>
              <a:t>effect</a:t>
            </a:r>
            <a:endParaRPr lang="de-DE" sz="3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4E1D9CE-25B1-4321-A192-E0EB92F54EB9}"/>
              </a:ext>
            </a:extLst>
          </p:cNvPr>
          <p:cNvSpPr txBox="1">
            <a:spLocks/>
          </p:cNvSpPr>
          <p:nvPr/>
        </p:nvSpPr>
        <p:spPr bwMode="auto">
          <a:xfrm>
            <a:off x="2246011" y="-206805"/>
            <a:ext cx="8229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4000" b="1" dirty="0">
                <a:solidFill>
                  <a:schemeClr val="bg1"/>
                </a:solidFill>
              </a:rPr>
              <a:t>Intro: </a:t>
            </a:r>
            <a:r>
              <a:rPr lang="de-DE" sz="4000" b="1" dirty="0" err="1">
                <a:solidFill>
                  <a:schemeClr val="bg1"/>
                </a:solidFill>
              </a:rPr>
              <a:t>Thermophoresis</a:t>
            </a:r>
            <a:endParaRPr lang="de-DE" sz="4000" b="1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981" y="1183555"/>
            <a:ext cx="7039957" cy="12193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81" y="2394817"/>
            <a:ext cx="3867690" cy="8954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353191" y="2657143"/>
            <a:ext cx="300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Empirical</a:t>
            </a:r>
            <a:r>
              <a:rPr lang="de-DE" dirty="0"/>
              <a:t> </a:t>
            </a:r>
            <a:r>
              <a:rPr lang="de-DE" dirty="0" err="1"/>
              <a:t>contribution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354" y="3350704"/>
            <a:ext cx="5544324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18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Präsentationstitel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20425_RS.potx" id="{2042371F-3005-4A21-A9A4-ABFC59415B3B}" vid="{F5E6AB39-800A-4A35-BFB0-8B08FE59E1F1}"/>
    </a:ext>
  </a:extLst>
</a:theme>
</file>

<file path=ppt/theme/theme2.xml><?xml version="1.0" encoding="utf-8"?>
<a:theme xmlns:a="http://schemas.openxmlformats.org/drawingml/2006/main" name="Präsentationstitel Variante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20425_RS.potx" id="{2042371F-3005-4A21-A9A4-ABFC59415B3B}" vid="{3677B95F-7E06-41FF-A3C7-1582F699B15A}"/>
    </a:ext>
  </a:extLst>
</a:theme>
</file>

<file path=ppt/theme/theme3.xml><?xml version="1.0" encoding="utf-8"?>
<a:theme xmlns:a="http://schemas.openxmlformats.org/drawingml/2006/main" name="Kapiteltrenner">
  <a:themeElements>
    <a:clrScheme name="LMU">
      <a:dk1>
        <a:srgbClr val="008740"/>
      </a:dk1>
      <a:lt1>
        <a:sysClr val="window" lastClr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20425_RS.potx" id="{2042371F-3005-4A21-A9A4-ABFC59415B3B}" vid="{CB202495-3BD5-415A-A4A5-B746A9BA6616}"/>
    </a:ext>
  </a:extLst>
</a:theme>
</file>

<file path=ppt/theme/theme4.xml><?xml version="1.0" encoding="utf-8"?>
<a:theme xmlns:a="http://schemas.openxmlformats.org/drawingml/2006/main" name="Inhalt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20425_RS.potx" id="{2042371F-3005-4A21-A9A4-ABFC59415B3B}" vid="{FCA03F62-E27F-4ACE-B8D5-B0C2DB4DDEEC}"/>
    </a:ext>
  </a:extLst>
</a:theme>
</file>

<file path=ppt/theme/theme5.xml><?xml version="1.0" encoding="utf-8"?>
<a:theme xmlns:a="http://schemas.openxmlformats.org/drawingml/2006/main" name="Rücktitel">
  <a:themeElements>
    <a:clrScheme name="Benutzerdefiniert 1">
      <a:dk1>
        <a:srgbClr val="008740"/>
      </a:dk1>
      <a:lt1>
        <a:srgbClr val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20425_RS.potx" id="{2042371F-3005-4A21-A9A4-ABFC59415B3B}" vid="{866B4B03-9E40-4D34-8181-92E280DAE3A6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1_IntroCellBiophysics</Template>
  <TotalTime>0</TotalTime>
  <Words>593</Words>
  <Application>Microsoft Office PowerPoint</Application>
  <PresentationFormat>Breitbild</PresentationFormat>
  <Paragraphs>118</Paragraphs>
  <Slides>18</Slides>
  <Notes>4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18</vt:i4>
      </vt:variant>
    </vt:vector>
  </HeadingPairs>
  <TitlesOfParts>
    <vt:vector size="28" baseType="lpstr">
      <vt:lpstr>Arial</vt:lpstr>
      <vt:lpstr>Cambria Math</vt:lpstr>
      <vt:lpstr>LMU CompatilFact</vt:lpstr>
      <vt:lpstr>Verdana</vt:lpstr>
      <vt:lpstr>Wingdings</vt:lpstr>
      <vt:lpstr>Präsentationstitel</vt:lpstr>
      <vt:lpstr>Präsentationstitel Variante</vt:lpstr>
      <vt:lpstr>Kapiteltrenner</vt:lpstr>
      <vt:lpstr>Inhalt</vt:lpstr>
      <vt:lpstr>Rücktitel</vt:lpstr>
      <vt:lpstr>Thermophoresis Intro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Thermophoresis (high throughput)</vt:lpstr>
      <vt:lpstr>Thermophoresis (high throughput)</vt:lpstr>
      <vt:lpstr>Thermophoresis inside living cells</vt:lpstr>
      <vt:lpstr>Thermophoresis inside living cells</vt:lpstr>
      <vt:lpstr>Addon: Boltzmann distribution</vt:lpstr>
      <vt:lpstr>Addon: Debye Hückel Theory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Experimentelle und numerische Hochdurchsatzmethoden in der Biophysik</dc:title>
  <dc:creator>Christof Mast</dc:creator>
  <cp:lastModifiedBy>Christof Mast</cp:lastModifiedBy>
  <cp:revision>314</cp:revision>
  <cp:lastPrinted>2020-11-01T16:28:52Z</cp:lastPrinted>
  <dcterms:created xsi:type="dcterms:W3CDTF">2023-04-03T14:05:37Z</dcterms:created>
  <dcterms:modified xsi:type="dcterms:W3CDTF">2024-05-13T07:59:53Z</dcterms:modified>
</cp:coreProperties>
</file>