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7" r:id="rId3"/>
    <p:sldId id="271" r:id="rId4"/>
    <p:sldId id="274" r:id="rId5"/>
    <p:sldId id="278" r:id="rId6"/>
    <p:sldId id="352" r:id="rId7"/>
    <p:sldId id="421" r:id="rId8"/>
    <p:sldId id="35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4472C4"/>
    <a:srgbClr val="7F7F7F"/>
    <a:srgbClr val="8DB400"/>
    <a:srgbClr val="8EC26A"/>
    <a:srgbClr val="2F5597"/>
    <a:srgbClr val="DAA600"/>
    <a:srgbClr val="CC9B00"/>
    <a:srgbClr val="FFF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92" autoAdjust="0"/>
    <p:restoredTop sz="86985" autoAdjust="0"/>
  </p:normalViewPr>
  <p:slideViewPr>
    <p:cSldViewPr snapToGrid="0">
      <p:cViewPr varScale="1">
        <p:scale>
          <a:sx n="147" d="100"/>
          <a:sy n="147" d="100"/>
        </p:scale>
        <p:origin x="304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9AB-5361-46A9-8419-7F79608D90D8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63B26-7EB2-4169-9B2E-0491488E10D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7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 smtClean="0"/>
              <a:t>We are tackling a question that</a:t>
            </a:r>
            <a:r>
              <a:rPr lang="de-DE" sz="1600" baseline="0" smtClean="0"/>
              <a:t> almost everyone has asked already. Where do we come from? But the public knows that science has not yet provided an answer. I think for the credibility of science it is important to close this gap. Here is how we want to do this.</a:t>
            </a:r>
            <a:endParaRPr lang="en-US" sz="16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3B26-7EB2-4169-9B2E-0491488E10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3B26-7EB2-4169-9B2E-0491488E10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9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3B26-7EB2-4169-9B2E-0491488E10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13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3B26-7EB2-4169-9B2E-0491488E10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0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8255-34D0-46B0-9184-59EC5030E192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3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F02B-8428-403C-AEE3-1F7B1D82F089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0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CBEC-92E6-4C6A-86D4-188A0960E840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9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B78B8-5DEE-456E-9F5B-E792AD8E833C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2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6795-0E3D-4131-A6D3-50AA22E7B6E9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BBF-2DA2-4EEF-AE95-EC001E24BE74}" type="datetime1">
              <a:rPr lang="en-US" smtClean="0"/>
              <a:t>4/15/2024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4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8AAB-43F0-41F4-B13C-41066D33686B}" type="datetime1">
              <a:rPr lang="en-US" smtClean="0"/>
              <a:t>4/15/2024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9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2EB2-0D17-455B-B12E-39CA81331A73}" type="datetime1">
              <a:rPr lang="en-US" smtClean="0"/>
              <a:t>4/15/2024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0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0C99-4B21-4127-897D-0D460ED28772}" type="datetime1">
              <a:rPr lang="en-US" smtClean="0"/>
              <a:t>4/15/2024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6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1B17-5B70-4DEC-9604-8E07F69AF278}" type="datetime1">
              <a:rPr lang="en-US" smtClean="0"/>
              <a:t>4/15/2024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21B-79F2-4302-BE83-D3F2B715856D}" type="datetime1">
              <a:rPr lang="en-US" smtClean="0"/>
              <a:t>4/15/2024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8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821B1-6C60-40CD-BEDC-015AD448BFA7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3EB69-B32F-410E-927C-929B47B52C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6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26" Type="http://schemas.openxmlformats.org/officeDocument/2006/relationships/image" Target="../media/image36.jpg"/><Relationship Id="rId3" Type="http://schemas.openxmlformats.org/officeDocument/2006/relationships/image" Target="../media/image14.png"/><Relationship Id="rId21" Type="http://schemas.openxmlformats.org/officeDocument/2006/relationships/image" Target="../media/image31.jpg"/><Relationship Id="rId7" Type="http://schemas.openxmlformats.org/officeDocument/2006/relationships/image" Target="../media/image17.jp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24" Type="http://schemas.openxmlformats.org/officeDocument/2006/relationships/image" Target="../media/image34.pn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jpg"/><Relationship Id="rId10" Type="http://schemas.openxmlformats.org/officeDocument/2006/relationships/image" Target="../media/image20.png"/><Relationship Id="rId19" Type="http://schemas.openxmlformats.org/officeDocument/2006/relationships/image" Target="../media/image29.jpg"/><Relationship Id="rId4" Type="http://schemas.openxmlformats.org/officeDocument/2006/relationships/image" Target="../media/image3.png"/><Relationship Id="rId9" Type="http://schemas.openxmlformats.org/officeDocument/2006/relationships/image" Target="../media/image19.jpeg"/><Relationship Id="rId14" Type="http://schemas.openxmlformats.org/officeDocument/2006/relationships/image" Target="../media/image24.png"/><Relationship Id="rId22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3.wdp"/><Relationship Id="rId1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17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microsoft.com/office/2007/relationships/hdphoto" Target="../media/hdphoto4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42.png"/><Relationship Id="rId10" Type="http://schemas.openxmlformats.org/officeDocument/2006/relationships/image" Target="../media/image46.png"/><Relationship Id="rId19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6.wdp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260847" y="825926"/>
            <a:ext cx="76703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latin typeface="Arial"/>
                <a:cs typeface="Arial"/>
              </a:rPr>
              <a:t>Molecular Evolution</a:t>
            </a:r>
          </a:p>
          <a:p>
            <a:pPr algn="ctr"/>
            <a:r>
              <a:rPr lang="de-DE" sz="3400" b="1" smtClean="0">
                <a:latin typeface="Arial"/>
                <a:cs typeface="Arial"/>
              </a:rPr>
              <a:t>in</a:t>
            </a:r>
          </a:p>
          <a:p>
            <a:pPr algn="ctr"/>
            <a:r>
              <a:rPr lang="de-DE" sz="3400" b="1" smtClean="0">
                <a:latin typeface="Arial"/>
                <a:cs typeface="Arial"/>
              </a:rPr>
              <a:t>Prebiotic Environments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309" y="2906857"/>
            <a:ext cx="1889382" cy="184420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260847" y="5046453"/>
            <a:ext cx="7670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Arial"/>
                <a:cs typeface="Arial"/>
              </a:rPr>
              <a:t>CRC 392</a:t>
            </a:r>
          </a:p>
          <a:p>
            <a:pPr algn="ctr"/>
            <a:r>
              <a:rPr lang="de-DE" sz="2400" smtClean="0">
                <a:latin typeface="Arial"/>
                <a:cs typeface="Arial"/>
              </a:rPr>
              <a:t>Proposal 2024-2027</a:t>
            </a:r>
          </a:p>
          <a:p>
            <a:pPr algn="ctr"/>
            <a:r>
              <a:rPr lang="de-DE" sz="2400" smtClean="0">
                <a:latin typeface="Arial"/>
                <a:cs typeface="Arial"/>
              </a:rPr>
              <a:t>LMU and TUM</a:t>
            </a:r>
          </a:p>
        </p:txBody>
      </p:sp>
    </p:spTree>
    <p:extLst>
      <p:ext uri="{BB962C8B-B14F-4D97-AF65-F5344CB8AC3E}">
        <p14:creationId xmlns:p14="http://schemas.microsoft.com/office/powerpoint/2010/main" val="15654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8509" y="4828123"/>
            <a:ext cx="12372844" cy="4713464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-155443" y="6891866"/>
            <a:ext cx="12674724" cy="2944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4378824" y="40841"/>
            <a:ext cx="1556836" cy="941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de-DE" sz="32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Modern</a:t>
            </a:r>
          </a:p>
          <a:p>
            <a:pPr algn="ctr">
              <a:lnSpc>
                <a:spcPts val="3300"/>
              </a:lnSpc>
            </a:pPr>
            <a:r>
              <a:rPr lang="de-DE" sz="32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Life</a:t>
            </a:r>
            <a:endParaRPr lang="en-US" sz="32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9" name="TextBox 5"/>
          <p:cNvSpPr txBox="1"/>
          <p:nvPr/>
        </p:nvSpPr>
        <p:spPr>
          <a:xfrm>
            <a:off x="4686216" y="6207564"/>
            <a:ext cx="2669320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rgbClr val="663300"/>
                </a:solidFill>
              </a:rPr>
              <a:t>Geosciences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rgbClr val="663300"/>
              </a:solidFill>
            </a:endParaRPr>
          </a:p>
        </p:txBody>
      </p:sp>
      <p:sp>
        <p:nvSpPr>
          <p:cNvPr id="50" name="TextBox 7"/>
          <p:cNvSpPr txBox="1"/>
          <p:nvPr/>
        </p:nvSpPr>
        <p:spPr>
          <a:xfrm>
            <a:off x="8385871" y="5447651"/>
            <a:ext cx="2291974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Biophysics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8"/>
          <p:cNvSpPr txBox="1"/>
          <p:nvPr/>
        </p:nvSpPr>
        <p:spPr>
          <a:xfrm>
            <a:off x="1169970" y="5492020"/>
            <a:ext cx="2827890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Biochemistry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52" name="TextBox 9"/>
          <p:cNvSpPr txBox="1"/>
          <p:nvPr/>
        </p:nvSpPr>
        <p:spPr>
          <a:xfrm>
            <a:off x="7523680" y="6085903"/>
            <a:ext cx="4016356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Theoretical Physics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3" name="TextBox 4"/>
          <p:cNvSpPr txBox="1"/>
          <p:nvPr/>
        </p:nvSpPr>
        <p:spPr>
          <a:xfrm>
            <a:off x="2205602" y="6054950"/>
            <a:ext cx="2228367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rgbClr val="A40000"/>
                </a:solidFill>
              </a:rPr>
              <a:t>Chemistry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rgbClr val="A4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85025" y="2024564"/>
            <a:ext cx="3264483" cy="10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700"/>
              </a:lnSpc>
            </a:pPr>
            <a:r>
              <a:rPr lang="de-DE" sz="4400" smtClean="0"/>
              <a:t>Where do we</a:t>
            </a:r>
          </a:p>
          <a:p>
            <a:pPr>
              <a:lnSpc>
                <a:spcPts val="3700"/>
              </a:lnSpc>
            </a:pPr>
            <a:r>
              <a:rPr lang="de-DE" sz="4400" smtClean="0"/>
              <a:t>come from?</a:t>
            </a:r>
            <a:endParaRPr lang="en-US" sz="4400"/>
          </a:p>
        </p:txBody>
      </p:sp>
      <p:sp>
        <p:nvSpPr>
          <p:cNvPr id="23" name="Textfeld 22"/>
          <p:cNvSpPr txBox="1"/>
          <p:nvPr/>
        </p:nvSpPr>
        <p:spPr>
          <a:xfrm>
            <a:off x="3415784" y="883324"/>
            <a:ext cx="803425" cy="323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3.8Ga</a:t>
            </a:r>
            <a:endParaRPr lang="en-US" sz="2000" b="1"/>
          </a:p>
        </p:txBody>
      </p:sp>
      <p:sp>
        <p:nvSpPr>
          <p:cNvPr id="24" name="Ellipse 23"/>
          <p:cNvSpPr/>
          <p:nvPr/>
        </p:nvSpPr>
        <p:spPr>
          <a:xfrm>
            <a:off x="4168116" y="5556582"/>
            <a:ext cx="3826552" cy="7121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088" y="-1"/>
            <a:ext cx="3889576" cy="6156214"/>
          </a:xfrm>
          <a:prstGeom prst="rect">
            <a:avLst/>
          </a:prstGeom>
        </p:spPr>
      </p:pic>
      <p:sp>
        <p:nvSpPr>
          <p:cNvPr id="21" name="Cube 20"/>
          <p:cNvSpPr/>
          <p:nvPr/>
        </p:nvSpPr>
        <p:spPr>
          <a:xfrm>
            <a:off x="5365472" y="4636987"/>
            <a:ext cx="1632860" cy="1454717"/>
          </a:xfrm>
          <a:prstGeom prst="cub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5365140" y="5023817"/>
            <a:ext cx="1277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Origin</a:t>
            </a:r>
          </a:p>
          <a:p>
            <a:pPr algn="ctr"/>
            <a:r>
              <a:rPr lang="de-DE" sz="32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of Life</a:t>
            </a:r>
            <a:endParaRPr lang="en-US" sz="32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54" name="Gerade Verbindung mit Pfeil 53"/>
          <p:cNvCxnSpPr/>
          <p:nvPr/>
        </p:nvCxnSpPr>
        <p:spPr>
          <a:xfrm flipV="1">
            <a:off x="4183750" y="247933"/>
            <a:ext cx="0" cy="5661800"/>
          </a:xfrm>
          <a:prstGeom prst="straightConnector1">
            <a:avLst/>
          </a:prstGeom>
          <a:ln w="63500" cap="rnd">
            <a:solidFill>
              <a:schemeClr val="tx1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3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51" grpId="0"/>
      <p:bldP spid="52" grpId="0"/>
      <p:bldP spid="53" grpId="0"/>
      <p:bldP spid="23" grpId="0"/>
      <p:bldP spid="24" grpId="0" animBg="1"/>
      <p:bldP spid="21" grpId="0" animBg="1"/>
      <p:bldP spid="21" grpId="1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9257" y="3665757"/>
            <a:ext cx="1244881" cy="113949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544" y="31018"/>
            <a:ext cx="3158455" cy="29097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8509" y="4828123"/>
            <a:ext cx="12372844" cy="4713464"/>
          </a:xfrm>
          <a:prstGeom prst="rect">
            <a:avLst/>
          </a:prstGeom>
        </p:spPr>
      </p:pic>
      <p:sp>
        <p:nvSpPr>
          <p:cNvPr id="32" name="Ellipse 31"/>
          <p:cNvSpPr/>
          <p:nvPr/>
        </p:nvSpPr>
        <p:spPr>
          <a:xfrm>
            <a:off x="4168116" y="5556582"/>
            <a:ext cx="3826552" cy="7121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088" y="-1"/>
            <a:ext cx="3889576" cy="6156214"/>
          </a:xfrm>
          <a:prstGeom prst="rect">
            <a:avLst/>
          </a:prstGeom>
        </p:spPr>
      </p:pic>
      <p:sp>
        <p:nvSpPr>
          <p:cNvPr id="96" name="Freihandform 95"/>
          <p:cNvSpPr/>
          <p:nvPr/>
        </p:nvSpPr>
        <p:spPr>
          <a:xfrm>
            <a:off x="4150158" y="4217894"/>
            <a:ext cx="3841377" cy="1945513"/>
          </a:xfrm>
          <a:custGeom>
            <a:avLst/>
            <a:gdLst>
              <a:gd name="connsiteX0" fmla="*/ 564777 w 3841377"/>
              <a:gd name="connsiteY0" fmla="*/ 0 h 1954306"/>
              <a:gd name="connsiteX1" fmla="*/ 143435 w 3841377"/>
              <a:gd name="connsiteY1" fmla="*/ 744070 h 1954306"/>
              <a:gd name="connsiteX2" fmla="*/ 0 w 3841377"/>
              <a:gd name="connsiteY2" fmla="*/ 909917 h 1954306"/>
              <a:gd name="connsiteX3" fmla="*/ 8965 w 3841377"/>
              <a:gd name="connsiteY3" fmla="*/ 1559859 h 1954306"/>
              <a:gd name="connsiteX4" fmla="*/ 98612 w 3841377"/>
              <a:gd name="connsiteY4" fmla="*/ 1667435 h 1954306"/>
              <a:gd name="connsiteX5" fmla="*/ 264459 w 3841377"/>
              <a:gd name="connsiteY5" fmla="*/ 1748117 h 1954306"/>
              <a:gd name="connsiteX6" fmla="*/ 533400 w 3841377"/>
              <a:gd name="connsiteY6" fmla="*/ 1819835 h 1954306"/>
              <a:gd name="connsiteX7" fmla="*/ 856130 w 3841377"/>
              <a:gd name="connsiteY7" fmla="*/ 1900517 h 1954306"/>
              <a:gd name="connsiteX8" fmla="*/ 1228165 w 3841377"/>
              <a:gd name="connsiteY8" fmla="*/ 1927412 h 1954306"/>
              <a:gd name="connsiteX9" fmla="*/ 1662953 w 3841377"/>
              <a:gd name="connsiteY9" fmla="*/ 1954306 h 1954306"/>
              <a:gd name="connsiteX10" fmla="*/ 2129118 w 3841377"/>
              <a:gd name="connsiteY10" fmla="*/ 1954306 h 1954306"/>
              <a:gd name="connsiteX11" fmla="*/ 2487706 w 3841377"/>
              <a:gd name="connsiteY11" fmla="*/ 1936376 h 1954306"/>
              <a:gd name="connsiteX12" fmla="*/ 2944906 w 3841377"/>
              <a:gd name="connsiteY12" fmla="*/ 1887070 h 1954306"/>
              <a:gd name="connsiteX13" fmla="*/ 3267635 w 3841377"/>
              <a:gd name="connsiteY13" fmla="*/ 1837764 h 1954306"/>
              <a:gd name="connsiteX14" fmla="*/ 3585882 w 3841377"/>
              <a:gd name="connsiteY14" fmla="*/ 1739153 h 1954306"/>
              <a:gd name="connsiteX15" fmla="*/ 3801035 w 3841377"/>
              <a:gd name="connsiteY15" fmla="*/ 1636059 h 1954306"/>
              <a:gd name="connsiteX16" fmla="*/ 3823447 w 3841377"/>
              <a:gd name="connsiteY16" fmla="*/ 1591235 h 1954306"/>
              <a:gd name="connsiteX17" fmla="*/ 3841377 w 3841377"/>
              <a:gd name="connsiteY17" fmla="*/ 1559859 h 1954306"/>
              <a:gd name="connsiteX18" fmla="*/ 3585882 w 3841377"/>
              <a:gd name="connsiteY18" fmla="*/ 4482 h 1954306"/>
              <a:gd name="connsiteX19" fmla="*/ 564777 w 3841377"/>
              <a:gd name="connsiteY19" fmla="*/ 0 h 1954306"/>
              <a:gd name="connsiteX0" fmla="*/ 564777 w 3841377"/>
              <a:gd name="connsiteY0" fmla="*/ 0 h 1954306"/>
              <a:gd name="connsiteX1" fmla="*/ 143435 w 3841377"/>
              <a:gd name="connsiteY1" fmla="*/ 744070 h 1954306"/>
              <a:gd name="connsiteX2" fmla="*/ 0 w 3841377"/>
              <a:gd name="connsiteY2" fmla="*/ 909917 h 1954306"/>
              <a:gd name="connsiteX3" fmla="*/ 8965 w 3841377"/>
              <a:gd name="connsiteY3" fmla="*/ 1559859 h 1954306"/>
              <a:gd name="connsiteX4" fmla="*/ 98612 w 3841377"/>
              <a:gd name="connsiteY4" fmla="*/ 1667435 h 1954306"/>
              <a:gd name="connsiteX5" fmla="*/ 264459 w 3841377"/>
              <a:gd name="connsiteY5" fmla="*/ 1748117 h 1954306"/>
              <a:gd name="connsiteX6" fmla="*/ 533400 w 3841377"/>
              <a:gd name="connsiteY6" fmla="*/ 1833282 h 1954306"/>
              <a:gd name="connsiteX7" fmla="*/ 856130 w 3841377"/>
              <a:gd name="connsiteY7" fmla="*/ 1900517 h 1954306"/>
              <a:gd name="connsiteX8" fmla="*/ 1228165 w 3841377"/>
              <a:gd name="connsiteY8" fmla="*/ 1927412 h 1954306"/>
              <a:gd name="connsiteX9" fmla="*/ 1662953 w 3841377"/>
              <a:gd name="connsiteY9" fmla="*/ 1954306 h 1954306"/>
              <a:gd name="connsiteX10" fmla="*/ 2129118 w 3841377"/>
              <a:gd name="connsiteY10" fmla="*/ 1954306 h 1954306"/>
              <a:gd name="connsiteX11" fmla="*/ 2487706 w 3841377"/>
              <a:gd name="connsiteY11" fmla="*/ 1936376 h 1954306"/>
              <a:gd name="connsiteX12" fmla="*/ 2944906 w 3841377"/>
              <a:gd name="connsiteY12" fmla="*/ 1887070 h 1954306"/>
              <a:gd name="connsiteX13" fmla="*/ 3267635 w 3841377"/>
              <a:gd name="connsiteY13" fmla="*/ 1837764 h 1954306"/>
              <a:gd name="connsiteX14" fmla="*/ 3585882 w 3841377"/>
              <a:gd name="connsiteY14" fmla="*/ 1739153 h 1954306"/>
              <a:gd name="connsiteX15" fmla="*/ 3801035 w 3841377"/>
              <a:gd name="connsiteY15" fmla="*/ 1636059 h 1954306"/>
              <a:gd name="connsiteX16" fmla="*/ 3823447 w 3841377"/>
              <a:gd name="connsiteY16" fmla="*/ 1591235 h 1954306"/>
              <a:gd name="connsiteX17" fmla="*/ 3841377 w 3841377"/>
              <a:gd name="connsiteY17" fmla="*/ 1559859 h 1954306"/>
              <a:gd name="connsiteX18" fmla="*/ 3585882 w 3841377"/>
              <a:gd name="connsiteY18" fmla="*/ 4482 h 1954306"/>
              <a:gd name="connsiteX19" fmla="*/ 564777 w 3841377"/>
              <a:gd name="connsiteY19" fmla="*/ 0 h 1954306"/>
              <a:gd name="connsiteX0" fmla="*/ 564777 w 3841377"/>
              <a:gd name="connsiteY0" fmla="*/ 0 h 1954306"/>
              <a:gd name="connsiteX1" fmla="*/ 143435 w 3841377"/>
              <a:gd name="connsiteY1" fmla="*/ 744070 h 1954306"/>
              <a:gd name="connsiteX2" fmla="*/ 0 w 3841377"/>
              <a:gd name="connsiteY2" fmla="*/ 909917 h 1954306"/>
              <a:gd name="connsiteX3" fmla="*/ 8965 w 3841377"/>
              <a:gd name="connsiteY3" fmla="*/ 1559859 h 1954306"/>
              <a:gd name="connsiteX4" fmla="*/ 98612 w 3841377"/>
              <a:gd name="connsiteY4" fmla="*/ 1667435 h 1954306"/>
              <a:gd name="connsiteX5" fmla="*/ 264459 w 3841377"/>
              <a:gd name="connsiteY5" fmla="*/ 1748117 h 1954306"/>
              <a:gd name="connsiteX6" fmla="*/ 533400 w 3841377"/>
              <a:gd name="connsiteY6" fmla="*/ 1833282 h 1954306"/>
              <a:gd name="connsiteX7" fmla="*/ 856130 w 3841377"/>
              <a:gd name="connsiteY7" fmla="*/ 1891553 h 1954306"/>
              <a:gd name="connsiteX8" fmla="*/ 1228165 w 3841377"/>
              <a:gd name="connsiteY8" fmla="*/ 1927412 h 1954306"/>
              <a:gd name="connsiteX9" fmla="*/ 1662953 w 3841377"/>
              <a:gd name="connsiteY9" fmla="*/ 1954306 h 1954306"/>
              <a:gd name="connsiteX10" fmla="*/ 2129118 w 3841377"/>
              <a:gd name="connsiteY10" fmla="*/ 1954306 h 1954306"/>
              <a:gd name="connsiteX11" fmla="*/ 2487706 w 3841377"/>
              <a:gd name="connsiteY11" fmla="*/ 1936376 h 1954306"/>
              <a:gd name="connsiteX12" fmla="*/ 2944906 w 3841377"/>
              <a:gd name="connsiteY12" fmla="*/ 1887070 h 1954306"/>
              <a:gd name="connsiteX13" fmla="*/ 3267635 w 3841377"/>
              <a:gd name="connsiteY13" fmla="*/ 1837764 h 1954306"/>
              <a:gd name="connsiteX14" fmla="*/ 3585882 w 3841377"/>
              <a:gd name="connsiteY14" fmla="*/ 1739153 h 1954306"/>
              <a:gd name="connsiteX15" fmla="*/ 3801035 w 3841377"/>
              <a:gd name="connsiteY15" fmla="*/ 1636059 h 1954306"/>
              <a:gd name="connsiteX16" fmla="*/ 3823447 w 3841377"/>
              <a:gd name="connsiteY16" fmla="*/ 1591235 h 1954306"/>
              <a:gd name="connsiteX17" fmla="*/ 3841377 w 3841377"/>
              <a:gd name="connsiteY17" fmla="*/ 1559859 h 1954306"/>
              <a:gd name="connsiteX18" fmla="*/ 3585882 w 3841377"/>
              <a:gd name="connsiteY18" fmla="*/ 4482 h 1954306"/>
              <a:gd name="connsiteX19" fmla="*/ 564777 w 3841377"/>
              <a:gd name="connsiteY19" fmla="*/ 0 h 195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41377" h="1954306">
                <a:moveTo>
                  <a:pt x="564777" y="0"/>
                </a:moveTo>
                <a:lnTo>
                  <a:pt x="143435" y="744070"/>
                </a:lnTo>
                <a:lnTo>
                  <a:pt x="0" y="909917"/>
                </a:lnTo>
                <a:lnTo>
                  <a:pt x="8965" y="1559859"/>
                </a:lnTo>
                <a:lnTo>
                  <a:pt x="98612" y="1667435"/>
                </a:lnTo>
                <a:lnTo>
                  <a:pt x="264459" y="1748117"/>
                </a:lnTo>
                <a:cubicBezTo>
                  <a:pt x="354106" y="1776505"/>
                  <a:pt x="434788" y="1809376"/>
                  <a:pt x="533400" y="1833282"/>
                </a:cubicBezTo>
                <a:cubicBezTo>
                  <a:pt x="632012" y="1857188"/>
                  <a:pt x="748553" y="1872129"/>
                  <a:pt x="856130" y="1891553"/>
                </a:cubicBezTo>
                <a:cubicBezTo>
                  <a:pt x="980142" y="1903506"/>
                  <a:pt x="1093695" y="1916953"/>
                  <a:pt x="1228165" y="1927412"/>
                </a:cubicBezTo>
                <a:cubicBezTo>
                  <a:pt x="1362635" y="1937871"/>
                  <a:pt x="1518024" y="1945341"/>
                  <a:pt x="1662953" y="1954306"/>
                </a:cubicBezTo>
                <a:lnTo>
                  <a:pt x="2129118" y="1954306"/>
                </a:lnTo>
                <a:lnTo>
                  <a:pt x="2487706" y="1936376"/>
                </a:lnTo>
                <a:lnTo>
                  <a:pt x="2944906" y="1887070"/>
                </a:lnTo>
                <a:lnTo>
                  <a:pt x="3267635" y="1837764"/>
                </a:lnTo>
                <a:lnTo>
                  <a:pt x="3585882" y="1739153"/>
                </a:lnTo>
                <a:lnTo>
                  <a:pt x="3801035" y="1636059"/>
                </a:lnTo>
                <a:lnTo>
                  <a:pt x="3823447" y="1591235"/>
                </a:lnTo>
                <a:lnTo>
                  <a:pt x="3841377" y="1559859"/>
                </a:lnTo>
                <a:lnTo>
                  <a:pt x="3585882" y="4482"/>
                </a:lnTo>
                <a:lnTo>
                  <a:pt x="564777" y="0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-155443" y="6891866"/>
            <a:ext cx="12674724" cy="2944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761" y="-22449"/>
            <a:ext cx="1391399" cy="220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739" y="990938"/>
            <a:ext cx="632720" cy="221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feld 56"/>
          <p:cNvSpPr txBox="1"/>
          <p:nvPr/>
        </p:nvSpPr>
        <p:spPr>
          <a:xfrm>
            <a:off x="8885032" y="3075321"/>
            <a:ext cx="1504130" cy="667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de-DE" sz="2400" b="1" smtClean="0"/>
              <a:t>Darwinian</a:t>
            </a:r>
          </a:p>
          <a:p>
            <a:pPr algn="ctr">
              <a:lnSpc>
                <a:spcPts val="2200"/>
              </a:lnSpc>
            </a:pPr>
            <a:r>
              <a:rPr lang="de-DE" sz="2400" b="1" smtClean="0"/>
              <a:t>Evolution</a:t>
            </a:r>
            <a:endParaRPr lang="en-US" sz="2400" b="1"/>
          </a:p>
        </p:txBody>
      </p:sp>
      <p:sp>
        <p:nvSpPr>
          <p:cNvPr id="67" name="TextBox 5"/>
          <p:cNvSpPr txBox="1"/>
          <p:nvPr/>
        </p:nvSpPr>
        <p:spPr>
          <a:xfrm>
            <a:off x="4588245" y="6207564"/>
            <a:ext cx="2669320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rgbClr val="663300"/>
                </a:solidFill>
              </a:rPr>
              <a:t>Geosciences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rgbClr val="663300"/>
              </a:solidFill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8385871" y="5447651"/>
            <a:ext cx="2291974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Biophysics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1169970" y="5492020"/>
            <a:ext cx="2827890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Biochemistry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70" name="TextBox 9"/>
          <p:cNvSpPr txBox="1"/>
          <p:nvPr/>
        </p:nvSpPr>
        <p:spPr>
          <a:xfrm>
            <a:off x="7523680" y="6085903"/>
            <a:ext cx="4016356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Theoretical Physics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542091" y="8467"/>
            <a:ext cx="1857760" cy="179574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/>
          <p:cNvSpPr txBox="1"/>
          <p:nvPr/>
        </p:nvSpPr>
        <p:spPr>
          <a:xfrm>
            <a:off x="4916414" y="4544064"/>
            <a:ext cx="2483437" cy="430887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200" b="1" smtClean="0">
                <a:solidFill>
                  <a:schemeClr val="bg1">
                    <a:lumMod val="50000"/>
                  </a:schemeClr>
                </a:solidFill>
              </a:rPr>
              <a:t>Prebiotic molecules</a:t>
            </a:r>
            <a:endParaRPr lang="en-US" sz="22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7" name="Grafik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606" y="1586324"/>
            <a:ext cx="1113417" cy="100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feld 99"/>
          <p:cNvSpPr txBox="1"/>
          <p:nvPr/>
        </p:nvSpPr>
        <p:spPr>
          <a:xfrm>
            <a:off x="11235712" y="391749"/>
            <a:ext cx="923651" cy="5415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Tree of</a:t>
            </a:r>
          </a:p>
          <a:p>
            <a:pPr algn="ctr">
              <a:lnSpc>
                <a:spcPts val="1700"/>
              </a:lnSpc>
            </a:pPr>
            <a:r>
              <a:rPr lang="de-DE" sz="2000" b="1" smtClean="0"/>
              <a:t>Life</a:t>
            </a:r>
            <a:endParaRPr lang="en-US" sz="2000" b="1"/>
          </a:p>
        </p:txBody>
      </p:sp>
      <p:sp>
        <p:nvSpPr>
          <p:cNvPr id="101" name="Textfeld 100"/>
          <p:cNvSpPr txBox="1"/>
          <p:nvPr/>
        </p:nvSpPr>
        <p:spPr>
          <a:xfrm>
            <a:off x="6893895" y="58180"/>
            <a:ext cx="1245855" cy="323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Ribosome</a:t>
            </a:r>
            <a:endParaRPr lang="en-US" sz="2000" b="1"/>
          </a:p>
        </p:txBody>
      </p:sp>
      <p:sp>
        <p:nvSpPr>
          <p:cNvPr id="102" name="Textfeld 101"/>
          <p:cNvSpPr txBox="1"/>
          <p:nvPr/>
        </p:nvSpPr>
        <p:spPr>
          <a:xfrm>
            <a:off x="7680824" y="2785359"/>
            <a:ext cx="740908" cy="323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tRNA</a:t>
            </a:r>
            <a:endParaRPr lang="en-US" sz="2000" b="1"/>
          </a:p>
        </p:txBody>
      </p:sp>
      <p:sp>
        <p:nvSpPr>
          <p:cNvPr id="107" name="Textfeld 106"/>
          <p:cNvSpPr txBox="1"/>
          <p:nvPr/>
        </p:nvSpPr>
        <p:spPr>
          <a:xfrm>
            <a:off x="3415784" y="883324"/>
            <a:ext cx="803425" cy="323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3.8Ga</a:t>
            </a:r>
            <a:endParaRPr lang="en-US" sz="2000" b="1"/>
          </a:p>
        </p:txBody>
      </p:sp>
      <p:sp>
        <p:nvSpPr>
          <p:cNvPr id="110" name="Textfeld 109"/>
          <p:cNvSpPr txBox="1"/>
          <p:nvPr/>
        </p:nvSpPr>
        <p:spPr>
          <a:xfrm>
            <a:off x="4260200" y="3698105"/>
            <a:ext cx="3657604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002060"/>
                </a:solidFill>
              </a:rPr>
              <a:t>Prebiotic Environments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111" name="Textfeld 110"/>
          <p:cNvSpPr txBox="1"/>
          <p:nvPr/>
        </p:nvSpPr>
        <p:spPr>
          <a:xfrm>
            <a:off x="4623401" y="1803550"/>
            <a:ext cx="3182474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9A3030"/>
                </a:solidFill>
              </a:rPr>
              <a:t>Molecular Evolution</a:t>
            </a:r>
            <a:endParaRPr lang="en-US" sz="2800" b="1">
              <a:solidFill>
                <a:srgbClr val="9A3030"/>
              </a:solidFill>
            </a:endParaRPr>
          </a:p>
        </p:txBody>
      </p:sp>
      <p:sp>
        <p:nvSpPr>
          <p:cNvPr id="112" name="Rectangle 5"/>
          <p:cNvSpPr/>
          <p:nvPr/>
        </p:nvSpPr>
        <p:spPr>
          <a:xfrm>
            <a:off x="2998587" y="1446978"/>
            <a:ext cx="11578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A1,2,3</a:t>
            </a:r>
            <a:endParaRPr lang="en-US" sz="1900" b="1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A4,5,6</a:t>
            </a:r>
            <a:endParaRPr lang="en-US" sz="1900" b="1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A7,8,9</a:t>
            </a:r>
            <a:endParaRPr lang="en-US" sz="1900" b="1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A10,11</a:t>
            </a:r>
            <a:endParaRPr lang="en-US" sz="1900" b="1" dirty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3" name="Rectangle 3"/>
          <p:cNvSpPr/>
          <p:nvPr/>
        </p:nvSpPr>
        <p:spPr>
          <a:xfrm>
            <a:off x="97989" y="1414354"/>
            <a:ext cx="32683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Polymers &amp; Replication</a:t>
            </a:r>
          </a:p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Complexity of Sequences</a:t>
            </a:r>
          </a:p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Bottom-up RNA Catalysis</a:t>
            </a:r>
          </a:p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Towards Protein Evolution</a:t>
            </a:r>
          </a:p>
        </p:txBody>
      </p:sp>
      <p:sp>
        <p:nvSpPr>
          <p:cNvPr id="114" name="Right Arrow 7"/>
          <p:cNvSpPr/>
          <p:nvPr/>
        </p:nvSpPr>
        <p:spPr>
          <a:xfrm>
            <a:off x="116889" y="766955"/>
            <a:ext cx="4317205" cy="2589979"/>
          </a:xfrm>
          <a:prstGeom prst="rightArrow">
            <a:avLst/>
          </a:prstGeom>
          <a:noFill/>
          <a:ln w="38100">
            <a:solidFill>
              <a:srgbClr val="9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9"/>
          <p:cNvSpPr txBox="1"/>
          <p:nvPr/>
        </p:nvSpPr>
        <p:spPr>
          <a:xfrm>
            <a:off x="32702" y="525387"/>
            <a:ext cx="468059" cy="714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5400" b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TextBox 11"/>
          <p:cNvSpPr txBox="1"/>
          <p:nvPr/>
        </p:nvSpPr>
        <p:spPr>
          <a:xfrm>
            <a:off x="541615" y="150297"/>
            <a:ext cx="2507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Replication </a:t>
            </a:r>
            <a:r>
              <a:rPr lang="en-US" sz="2400" b="1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</a:p>
          <a:p>
            <a:pPr algn="r"/>
            <a:r>
              <a:rPr lang="en-US" sz="2400" b="1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towards Function</a:t>
            </a:r>
            <a:endParaRPr lang="en-US" sz="2400" b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731419">
            <a:off x="7729911" y="1291600"/>
            <a:ext cx="1387255" cy="164612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2719220">
            <a:off x="7390781" y="155158"/>
            <a:ext cx="1905452" cy="1901151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485025" y="2024564"/>
            <a:ext cx="3264483" cy="10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700"/>
              </a:lnSpc>
            </a:pPr>
            <a:r>
              <a:rPr lang="de-DE" sz="4400" smtClean="0"/>
              <a:t>Where do we</a:t>
            </a:r>
          </a:p>
          <a:p>
            <a:pPr>
              <a:lnSpc>
                <a:spcPts val="3700"/>
              </a:lnSpc>
            </a:pPr>
            <a:r>
              <a:rPr lang="de-DE" sz="4400" smtClean="0"/>
              <a:t>come from?</a:t>
            </a:r>
            <a:endParaRPr lang="en-US" sz="4400"/>
          </a:p>
        </p:txBody>
      </p:sp>
      <p:sp>
        <p:nvSpPr>
          <p:cNvPr id="44" name="Textfeld 43"/>
          <p:cNvSpPr txBox="1"/>
          <p:nvPr/>
        </p:nvSpPr>
        <p:spPr>
          <a:xfrm>
            <a:off x="5365140" y="5023817"/>
            <a:ext cx="1277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Origin</a:t>
            </a:r>
          </a:p>
          <a:p>
            <a:pPr algn="ctr"/>
            <a:r>
              <a:rPr lang="de-DE" sz="32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of Life</a:t>
            </a:r>
            <a:endParaRPr lang="en-US" sz="32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6" name="TextBox 4"/>
          <p:cNvSpPr txBox="1"/>
          <p:nvPr/>
        </p:nvSpPr>
        <p:spPr>
          <a:xfrm>
            <a:off x="2205602" y="6054950"/>
            <a:ext cx="2228367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rgbClr val="A40000"/>
                </a:solidFill>
              </a:rPr>
              <a:t>Chemistry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rgbClr val="A400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8826123" y="88165"/>
            <a:ext cx="803425" cy="32355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3.8Ga</a:t>
            </a:r>
            <a:endParaRPr lang="en-US" sz="2000" b="1"/>
          </a:p>
        </p:txBody>
      </p:sp>
      <p:sp>
        <p:nvSpPr>
          <p:cNvPr id="48" name="Textfeld 47"/>
          <p:cNvSpPr txBox="1"/>
          <p:nvPr/>
        </p:nvSpPr>
        <p:spPr>
          <a:xfrm>
            <a:off x="11481165" y="3228403"/>
            <a:ext cx="604654" cy="32355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/>
              <a:t>0</a:t>
            </a:r>
            <a:r>
              <a:rPr lang="de-DE" sz="2000" b="1" smtClean="0"/>
              <a:t>Ga</a:t>
            </a:r>
            <a:endParaRPr lang="en-US" sz="2000" b="1"/>
          </a:p>
        </p:txBody>
      </p:sp>
      <p:sp>
        <p:nvSpPr>
          <p:cNvPr id="50" name="Textfeld 49"/>
          <p:cNvSpPr txBox="1"/>
          <p:nvPr/>
        </p:nvSpPr>
        <p:spPr>
          <a:xfrm>
            <a:off x="10583059" y="2826342"/>
            <a:ext cx="803425" cy="32355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0.6Ga</a:t>
            </a:r>
            <a:endParaRPr lang="en-US" sz="2000" b="1"/>
          </a:p>
        </p:txBody>
      </p:sp>
      <p:sp>
        <p:nvSpPr>
          <p:cNvPr id="51" name="Textfeld 50"/>
          <p:cNvSpPr txBox="1"/>
          <p:nvPr/>
        </p:nvSpPr>
        <p:spPr>
          <a:xfrm>
            <a:off x="9534043" y="2147139"/>
            <a:ext cx="803425" cy="32355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3.4Ga</a:t>
            </a:r>
            <a:endParaRPr lang="en-US" sz="2000" b="1"/>
          </a:p>
        </p:txBody>
      </p:sp>
      <p:cxnSp>
        <p:nvCxnSpPr>
          <p:cNvPr id="52" name="Gerade Verbindung mit Pfeil 51"/>
          <p:cNvCxnSpPr/>
          <p:nvPr/>
        </p:nvCxnSpPr>
        <p:spPr>
          <a:xfrm flipH="1" flipV="1">
            <a:off x="8598508" y="3007504"/>
            <a:ext cx="338355" cy="658086"/>
          </a:xfrm>
          <a:prstGeom prst="straightConnector1">
            <a:avLst/>
          </a:prstGeom>
          <a:ln w="63500" cap="rnd">
            <a:solidFill>
              <a:srgbClr val="2997DB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3553" y="3739105"/>
            <a:ext cx="2086856" cy="976452"/>
          </a:xfrm>
          <a:prstGeom prst="rect">
            <a:avLst/>
          </a:prstGeom>
        </p:spPr>
      </p:pic>
      <p:cxnSp>
        <p:nvCxnSpPr>
          <p:cNvPr id="53" name="Gerade Verbindung mit Pfeil 52"/>
          <p:cNvCxnSpPr/>
          <p:nvPr/>
        </p:nvCxnSpPr>
        <p:spPr>
          <a:xfrm flipH="1" flipV="1">
            <a:off x="10337930" y="4255673"/>
            <a:ext cx="690384" cy="163927"/>
          </a:xfrm>
          <a:prstGeom prst="straightConnector1">
            <a:avLst/>
          </a:prstGeom>
          <a:ln w="63500" cap="rnd">
            <a:solidFill>
              <a:srgbClr val="2997DB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7991584" y="3513818"/>
            <a:ext cx="652743" cy="323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RNA</a:t>
            </a:r>
            <a:endParaRPr lang="en-US" sz="2000" b="1"/>
          </a:p>
        </p:txBody>
      </p:sp>
      <p:sp>
        <p:nvSpPr>
          <p:cNvPr id="54" name="Textfeld 53"/>
          <p:cNvSpPr txBox="1"/>
          <p:nvPr/>
        </p:nvSpPr>
        <p:spPr>
          <a:xfrm>
            <a:off x="3398850" y="3736596"/>
            <a:ext cx="803425" cy="541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/>
              <a:t>3.8 -</a:t>
            </a:r>
          </a:p>
          <a:p>
            <a:pPr algn="ctr">
              <a:lnSpc>
                <a:spcPts val="1700"/>
              </a:lnSpc>
            </a:pPr>
            <a:r>
              <a:rPr lang="de-DE" sz="2000" b="1" smtClean="0"/>
              <a:t>4.4Ga</a:t>
            </a:r>
            <a:endParaRPr lang="en-US" sz="2000" b="1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813" y="3027428"/>
            <a:ext cx="2060010" cy="2035191"/>
          </a:xfrm>
          <a:prstGeom prst="rect">
            <a:avLst/>
          </a:prstGeom>
        </p:spPr>
      </p:pic>
      <p:cxnSp>
        <p:nvCxnSpPr>
          <p:cNvPr id="106" name="Gerade Verbindung mit Pfeil 105"/>
          <p:cNvCxnSpPr/>
          <p:nvPr/>
        </p:nvCxnSpPr>
        <p:spPr>
          <a:xfrm flipV="1">
            <a:off x="4183750" y="247933"/>
            <a:ext cx="0" cy="5661800"/>
          </a:xfrm>
          <a:prstGeom prst="straightConnector1">
            <a:avLst/>
          </a:prstGeom>
          <a:ln w="63500" cap="rnd">
            <a:solidFill>
              <a:schemeClr val="tx1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4671618" y="1150057"/>
            <a:ext cx="2979983" cy="430887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2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Evolution of cell biology</a:t>
            </a:r>
            <a:endParaRPr lang="en-US" sz="2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reihandform 6"/>
          <p:cNvSpPr/>
          <p:nvPr/>
        </p:nvSpPr>
        <p:spPr>
          <a:xfrm>
            <a:off x="4504212" y="2253343"/>
            <a:ext cx="3329933" cy="1534177"/>
          </a:xfrm>
          <a:custGeom>
            <a:avLst/>
            <a:gdLst>
              <a:gd name="connsiteX0" fmla="*/ 3537857 w 3537857"/>
              <a:gd name="connsiteY0" fmla="*/ 1850571 h 1850571"/>
              <a:gd name="connsiteX1" fmla="*/ 0 w 3537857"/>
              <a:gd name="connsiteY1" fmla="*/ 1850571 h 1850571"/>
              <a:gd name="connsiteX2" fmla="*/ 849085 w 3537857"/>
              <a:gd name="connsiteY2" fmla="*/ 0 h 1850571"/>
              <a:gd name="connsiteX3" fmla="*/ 2677885 w 3537857"/>
              <a:gd name="connsiteY3" fmla="*/ 0 h 1850571"/>
              <a:gd name="connsiteX4" fmla="*/ 3537857 w 3537857"/>
              <a:gd name="connsiteY4" fmla="*/ 1850571 h 1850571"/>
              <a:gd name="connsiteX0" fmla="*/ 3537857 w 3537857"/>
              <a:gd name="connsiteY0" fmla="*/ 1850571 h 1850571"/>
              <a:gd name="connsiteX1" fmla="*/ 0 w 3537857"/>
              <a:gd name="connsiteY1" fmla="*/ 1850571 h 1850571"/>
              <a:gd name="connsiteX2" fmla="*/ 849085 w 3537857"/>
              <a:gd name="connsiteY2" fmla="*/ 0 h 1850571"/>
              <a:gd name="connsiteX3" fmla="*/ 2916261 w 3537857"/>
              <a:gd name="connsiteY3" fmla="*/ 0 h 1850571"/>
              <a:gd name="connsiteX4" fmla="*/ 3537857 w 3537857"/>
              <a:gd name="connsiteY4" fmla="*/ 1850571 h 1850571"/>
              <a:gd name="connsiteX0" fmla="*/ 3537857 w 3537857"/>
              <a:gd name="connsiteY0" fmla="*/ 1850571 h 1850571"/>
              <a:gd name="connsiteX1" fmla="*/ 0 w 3537857"/>
              <a:gd name="connsiteY1" fmla="*/ 1850571 h 1850571"/>
              <a:gd name="connsiteX2" fmla="*/ 758275 w 3537857"/>
              <a:gd name="connsiteY2" fmla="*/ 0 h 1850571"/>
              <a:gd name="connsiteX3" fmla="*/ 2916261 w 3537857"/>
              <a:gd name="connsiteY3" fmla="*/ 0 h 1850571"/>
              <a:gd name="connsiteX4" fmla="*/ 3537857 w 3537857"/>
              <a:gd name="connsiteY4" fmla="*/ 1850571 h 185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857" h="1850571">
                <a:moveTo>
                  <a:pt x="3537857" y="1850571"/>
                </a:moveTo>
                <a:lnTo>
                  <a:pt x="0" y="1850571"/>
                </a:lnTo>
                <a:lnTo>
                  <a:pt x="758275" y="0"/>
                </a:lnTo>
                <a:lnTo>
                  <a:pt x="2916261" y="0"/>
                </a:lnTo>
                <a:lnTo>
                  <a:pt x="3537857" y="1850571"/>
                </a:lnTo>
                <a:close/>
              </a:path>
            </a:pathLst>
          </a:cu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feld 57"/>
          <p:cNvSpPr txBox="1"/>
          <p:nvPr/>
        </p:nvSpPr>
        <p:spPr>
          <a:xfrm>
            <a:off x="4751545" y="3072819"/>
            <a:ext cx="1297278" cy="541559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Time scale</a:t>
            </a:r>
          </a:p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of weeks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6065034" y="2605945"/>
            <a:ext cx="1524776" cy="528350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Core </a:t>
            </a:r>
          </a:p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Mechanisms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4378824" y="40841"/>
            <a:ext cx="1556836" cy="941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de-DE" sz="32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Modern</a:t>
            </a:r>
          </a:p>
          <a:p>
            <a:pPr algn="ctr">
              <a:lnSpc>
                <a:spcPts val="3300"/>
              </a:lnSpc>
            </a:pPr>
            <a:r>
              <a:rPr lang="de-DE" sz="32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Life</a:t>
            </a:r>
            <a:endParaRPr lang="en-US" sz="32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6083908" y="2265202"/>
            <a:ext cx="0" cy="1477988"/>
          </a:xfrm>
          <a:prstGeom prst="straightConnector1">
            <a:avLst/>
          </a:prstGeom>
          <a:ln w="63500" cap="rnd">
            <a:solidFill>
              <a:srgbClr val="2997DB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7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57" grpId="0"/>
      <p:bldP spid="21" grpId="0" animBg="1"/>
      <p:bldP spid="101" grpId="0"/>
      <p:bldP spid="102" grpId="0"/>
      <p:bldP spid="107" grpId="0"/>
      <p:bldP spid="110" grpId="0" animBg="1"/>
      <p:bldP spid="111" grpId="0" animBg="1"/>
      <p:bldP spid="112" grpId="0"/>
      <p:bldP spid="113" grpId="0"/>
      <p:bldP spid="114" grpId="0" animBg="1"/>
      <p:bldP spid="115" grpId="0"/>
      <p:bldP spid="117" grpId="0"/>
      <p:bldP spid="42" grpId="0"/>
      <p:bldP spid="48" grpId="0" animBg="1"/>
      <p:bldP spid="50" grpId="0" animBg="1"/>
      <p:bldP spid="51" grpId="0" animBg="1"/>
      <p:bldP spid="60" grpId="0"/>
      <p:bldP spid="54" grpId="0"/>
      <p:bldP spid="54" grpId="1"/>
      <p:bldP spid="56" grpId="0" animBg="1"/>
      <p:bldP spid="7" grpId="0" animBg="1"/>
      <p:bldP spid="58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8509" y="4828123"/>
            <a:ext cx="12372844" cy="4713464"/>
          </a:xfrm>
          <a:prstGeom prst="rect">
            <a:avLst/>
          </a:prstGeom>
        </p:spPr>
      </p:pic>
      <p:sp>
        <p:nvSpPr>
          <p:cNvPr id="32" name="Ellipse 31"/>
          <p:cNvSpPr/>
          <p:nvPr/>
        </p:nvSpPr>
        <p:spPr>
          <a:xfrm>
            <a:off x="4168116" y="5556582"/>
            <a:ext cx="3826552" cy="7121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llipse 45"/>
          <p:cNvSpPr/>
          <p:nvPr/>
        </p:nvSpPr>
        <p:spPr>
          <a:xfrm>
            <a:off x="4168116" y="5556582"/>
            <a:ext cx="3826552" cy="7121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088" y="-1"/>
            <a:ext cx="3889576" cy="6156214"/>
          </a:xfrm>
          <a:prstGeom prst="rect">
            <a:avLst/>
          </a:prstGeom>
        </p:spPr>
      </p:pic>
      <p:sp>
        <p:nvSpPr>
          <p:cNvPr id="6" name="Freihandform 5"/>
          <p:cNvSpPr/>
          <p:nvPr/>
        </p:nvSpPr>
        <p:spPr>
          <a:xfrm>
            <a:off x="4150158" y="4217894"/>
            <a:ext cx="3841377" cy="1945513"/>
          </a:xfrm>
          <a:custGeom>
            <a:avLst/>
            <a:gdLst>
              <a:gd name="connsiteX0" fmla="*/ 564777 w 3841377"/>
              <a:gd name="connsiteY0" fmla="*/ 0 h 1954306"/>
              <a:gd name="connsiteX1" fmla="*/ 143435 w 3841377"/>
              <a:gd name="connsiteY1" fmla="*/ 744070 h 1954306"/>
              <a:gd name="connsiteX2" fmla="*/ 0 w 3841377"/>
              <a:gd name="connsiteY2" fmla="*/ 909917 h 1954306"/>
              <a:gd name="connsiteX3" fmla="*/ 8965 w 3841377"/>
              <a:gd name="connsiteY3" fmla="*/ 1559859 h 1954306"/>
              <a:gd name="connsiteX4" fmla="*/ 98612 w 3841377"/>
              <a:gd name="connsiteY4" fmla="*/ 1667435 h 1954306"/>
              <a:gd name="connsiteX5" fmla="*/ 264459 w 3841377"/>
              <a:gd name="connsiteY5" fmla="*/ 1748117 h 1954306"/>
              <a:gd name="connsiteX6" fmla="*/ 533400 w 3841377"/>
              <a:gd name="connsiteY6" fmla="*/ 1819835 h 1954306"/>
              <a:gd name="connsiteX7" fmla="*/ 856130 w 3841377"/>
              <a:gd name="connsiteY7" fmla="*/ 1900517 h 1954306"/>
              <a:gd name="connsiteX8" fmla="*/ 1228165 w 3841377"/>
              <a:gd name="connsiteY8" fmla="*/ 1927412 h 1954306"/>
              <a:gd name="connsiteX9" fmla="*/ 1662953 w 3841377"/>
              <a:gd name="connsiteY9" fmla="*/ 1954306 h 1954306"/>
              <a:gd name="connsiteX10" fmla="*/ 2129118 w 3841377"/>
              <a:gd name="connsiteY10" fmla="*/ 1954306 h 1954306"/>
              <a:gd name="connsiteX11" fmla="*/ 2487706 w 3841377"/>
              <a:gd name="connsiteY11" fmla="*/ 1936376 h 1954306"/>
              <a:gd name="connsiteX12" fmla="*/ 2944906 w 3841377"/>
              <a:gd name="connsiteY12" fmla="*/ 1887070 h 1954306"/>
              <a:gd name="connsiteX13" fmla="*/ 3267635 w 3841377"/>
              <a:gd name="connsiteY13" fmla="*/ 1837764 h 1954306"/>
              <a:gd name="connsiteX14" fmla="*/ 3585882 w 3841377"/>
              <a:gd name="connsiteY14" fmla="*/ 1739153 h 1954306"/>
              <a:gd name="connsiteX15" fmla="*/ 3801035 w 3841377"/>
              <a:gd name="connsiteY15" fmla="*/ 1636059 h 1954306"/>
              <a:gd name="connsiteX16" fmla="*/ 3823447 w 3841377"/>
              <a:gd name="connsiteY16" fmla="*/ 1591235 h 1954306"/>
              <a:gd name="connsiteX17" fmla="*/ 3841377 w 3841377"/>
              <a:gd name="connsiteY17" fmla="*/ 1559859 h 1954306"/>
              <a:gd name="connsiteX18" fmla="*/ 3585882 w 3841377"/>
              <a:gd name="connsiteY18" fmla="*/ 4482 h 1954306"/>
              <a:gd name="connsiteX19" fmla="*/ 564777 w 3841377"/>
              <a:gd name="connsiteY19" fmla="*/ 0 h 1954306"/>
              <a:gd name="connsiteX0" fmla="*/ 564777 w 3841377"/>
              <a:gd name="connsiteY0" fmla="*/ 0 h 1954306"/>
              <a:gd name="connsiteX1" fmla="*/ 143435 w 3841377"/>
              <a:gd name="connsiteY1" fmla="*/ 744070 h 1954306"/>
              <a:gd name="connsiteX2" fmla="*/ 0 w 3841377"/>
              <a:gd name="connsiteY2" fmla="*/ 909917 h 1954306"/>
              <a:gd name="connsiteX3" fmla="*/ 8965 w 3841377"/>
              <a:gd name="connsiteY3" fmla="*/ 1559859 h 1954306"/>
              <a:gd name="connsiteX4" fmla="*/ 98612 w 3841377"/>
              <a:gd name="connsiteY4" fmla="*/ 1667435 h 1954306"/>
              <a:gd name="connsiteX5" fmla="*/ 264459 w 3841377"/>
              <a:gd name="connsiteY5" fmla="*/ 1748117 h 1954306"/>
              <a:gd name="connsiteX6" fmla="*/ 533400 w 3841377"/>
              <a:gd name="connsiteY6" fmla="*/ 1833282 h 1954306"/>
              <a:gd name="connsiteX7" fmla="*/ 856130 w 3841377"/>
              <a:gd name="connsiteY7" fmla="*/ 1900517 h 1954306"/>
              <a:gd name="connsiteX8" fmla="*/ 1228165 w 3841377"/>
              <a:gd name="connsiteY8" fmla="*/ 1927412 h 1954306"/>
              <a:gd name="connsiteX9" fmla="*/ 1662953 w 3841377"/>
              <a:gd name="connsiteY9" fmla="*/ 1954306 h 1954306"/>
              <a:gd name="connsiteX10" fmla="*/ 2129118 w 3841377"/>
              <a:gd name="connsiteY10" fmla="*/ 1954306 h 1954306"/>
              <a:gd name="connsiteX11" fmla="*/ 2487706 w 3841377"/>
              <a:gd name="connsiteY11" fmla="*/ 1936376 h 1954306"/>
              <a:gd name="connsiteX12" fmla="*/ 2944906 w 3841377"/>
              <a:gd name="connsiteY12" fmla="*/ 1887070 h 1954306"/>
              <a:gd name="connsiteX13" fmla="*/ 3267635 w 3841377"/>
              <a:gd name="connsiteY13" fmla="*/ 1837764 h 1954306"/>
              <a:gd name="connsiteX14" fmla="*/ 3585882 w 3841377"/>
              <a:gd name="connsiteY14" fmla="*/ 1739153 h 1954306"/>
              <a:gd name="connsiteX15" fmla="*/ 3801035 w 3841377"/>
              <a:gd name="connsiteY15" fmla="*/ 1636059 h 1954306"/>
              <a:gd name="connsiteX16" fmla="*/ 3823447 w 3841377"/>
              <a:gd name="connsiteY16" fmla="*/ 1591235 h 1954306"/>
              <a:gd name="connsiteX17" fmla="*/ 3841377 w 3841377"/>
              <a:gd name="connsiteY17" fmla="*/ 1559859 h 1954306"/>
              <a:gd name="connsiteX18" fmla="*/ 3585882 w 3841377"/>
              <a:gd name="connsiteY18" fmla="*/ 4482 h 1954306"/>
              <a:gd name="connsiteX19" fmla="*/ 564777 w 3841377"/>
              <a:gd name="connsiteY19" fmla="*/ 0 h 1954306"/>
              <a:gd name="connsiteX0" fmla="*/ 564777 w 3841377"/>
              <a:gd name="connsiteY0" fmla="*/ 0 h 1954306"/>
              <a:gd name="connsiteX1" fmla="*/ 143435 w 3841377"/>
              <a:gd name="connsiteY1" fmla="*/ 744070 h 1954306"/>
              <a:gd name="connsiteX2" fmla="*/ 0 w 3841377"/>
              <a:gd name="connsiteY2" fmla="*/ 909917 h 1954306"/>
              <a:gd name="connsiteX3" fmla="*/ 8965 w 3841377"/>
              <a:gd name="connsiteY3" fmla="*/ 1559859 h 1954306"/>
              <a:gd name="connsiteX4" fmla="*/ 98612 w 3841377"/>
              <a:gd name="connsiteY4" fmla="*/ 1667435 h 1954306"/>
              <a:gd name="connsiteX5" fmla="*/ 264459 w 3841377"/>
              <a:gd name="connsiteY5" fmla="*/ 1748117 h 1954306"/>
              <a:gd name="connsiteX6" fmla="*/ 533400 w 3841377"/>
              <a:gd name="connsiteY6" fmla="*/ 1833282 h 1954306"/>
              <a:gd name="connsiteX7" fmla="*/ 856130 w 3841377"/>
              <a:gd name="connsiteY7" fmla="*/ 1891553 h 1954306"/>
              <a:gd name="connsiteX8" fmla="*/ 1228165 w 3841377"/>
              <a:gd name="connsiteY8" fmla="*/ 1927412 h 1954306"/>
              <a:gd name="connsiteX9" fmla="*/ 1662953 w 3841377"/>
              <a:gd name="connsiteY9" fmla="*/ 1954306 h 1954306"/>
              <a:gd name="connsiteX10" fmla="*/ 2129118 w 3841377"/>
              <a:gd name="connsiteY10" fmla="*/ 1954306 h 1954306"/>
              <a:gd name="connsiteX11" fmla="*/ 2487706 w 3841377"/>
              <a:gd name="connsiteY11" fmla="*/ 1936376 h 1954306"/>
              <a:gd name="connsiteX12" fmla="*/ 2944906 w 3841377"/>
              <a:gd name="connsiteY12" fmla="*/ 1887070 h 1954306"/>
              <a:gd name="connsiteX13" fmla="*/ 3267635 w 3841377"/>
              <a:gd name="connsiteY13" fmla="*/ 1837764 h 1954306"/>
              <a:gd name="connsiteX14" fmla="*/ 3585882 w 3841377"/>
              <a:gd name="connsiteY14" fmla="*/ 1739153 h 1954306"/>
              <a:gd name="connsiteX15" fmla="*/ 3801035 w 3841377"/>
              <a:gd name="connsiteY15" fmla="*/ 1636059 h 1954306"/>
              <a:gd name="connsiteX16" fmla="*/ 3823447 w 3841377"/>
              <a:gd name="connsiteY16" fmla="*/ 1591235 h 1954306"/>
              <a:gd name="connsiteX17" fmla="*/ 3841377 w 3841377"/>
              <a:gd name="connsiteY17" fmla="*/ 1559859 h 1954306"/>
              <a:gd name="connsiteX18" fmla="*/ 3585882 w 3841377"/>
              <a:gd name="connsiteY18" fmla="*/ 4482 h 1954306"/>
              <a:gd name="connsiteX19" fmla="*/ 564777 w 3841377"/>
              <a:gd name="connsiteY19" fmla="*/ 0 h 195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41377" h="1954306">
                <a:moveTo>
                  <a:pt x="564777" y="0"/>
                </a:moveTo>
                <a:lnTo>
                  <a:pt x="143435" y="744070"/>
                </a:lnTo>
                <a:lnTo>
                  <a:pt x="0" y="909917"/>
                </a:lnTo>
                <a:lnTo>
                  <a:pt x="8965" y="1559859"/>
                </a:lnTo>
                <a:lnTo>
                  <a:pt x="98612" y="1667435"/>
                </a:lnTo>
                <a:lnTo>
                  <a:pt x="264459" y="1748117"/>
                </a:lnTo>
                <a:cubicBezTo>
                  <a:pt x="354106" y="1776505"/>
                  <a:pt x="434788" y="1809376"/>
                  <a:pt x="533400" y="1833282"/>
                </a:cubicBezTo>
                <a:cubicBezTo>
                  <a:pt x="632012" y="1857188"/>
                  <a:pt x="748553" y="1872129"/>
                  <a:pt x="856130" y="1891553"/>
                </a:cubicBezTo>
                <a:cubicBezTo>
                  <a:pt x="980142" y="1903506"/>
                  <a:pt x="1093695" y="1916953"/>
                  <a:pt x="1228165" y="1927412"/>
                </a:cubicBezTo>
                <a:cubicBezTo>
                  <a:pt x="1362635" y="1937871"/>
                  <a:pt x="1518024" y="1945341"/>
                  <a:pt x="1662953" y="1954306"/>
                </a:cubicBezTo>
                <a:lnTo>
                  <a:pt x="2129118" y="1954306"/>
                </a:lnTo>
                <a:lnTo>
                  <a:pt x="2487706" y="1936376"/>
                </a:lnTo>
                <a:lnTo>
                  <a:pt x="2944906" y="1887070"/>
                </a:lnTo>
                <a:lnTo>
                  <a:pt x="3267635" y="1837764"/>
                </a:lnTo>
                <a:lnTo>
                  <a:pt x="3585882" y="1739153"/>
                </a:lnTo>
                <a:lnTo>
                  <a:pt x="3801035" y="1636059"/>
                </a:lnTo>
                <a:lnTo>
                  <a:pt x="3823447" y="1591235"/>
                </a:lnTo>
                <a:lnTo>
                  <a:pt x="3841377" y="1559859"/>
                </a:lnTo>
                <a:lnTo>
                  <a:pt x="3585882" y="4482"/>
                </a:lnTo>
                <a:lnTo>
                  <a:pt x="564777" y="0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-155443" y="6891866"/>
            <a:ext cx="12674724" cy="2944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5"/>
          <p:cNvSpPr txBox="1"/>
          <p:nvPr/>
        </p:nvSpPr>
        <p:spPr>
          <a:xfrm>
            <a:off x="4588245" y="6207564"/>
            <a:ext cx="2669320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rgbClr val="663300"/>
                </a:solidFill>
              </a:rPr>
              <a:t>Geosciences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rgbClr val="663300"/>
              </a:solidFill>
            </a:endParaRPr>
          </a:p>
        </p:txBody>
      </p:sp>
      <p:sp>
        <p:nvSpPr>
          <p:cNvPr id="38" name="TextBox 7"/>
          <p:cNvSpPr txBox="1"/>
          <p:nvPr/>
        </p:nvSpPr>
        <p:spPr>
          <a:xfrm>
            <a:off x="8385871" y="5447651"/>
            <a:ext cx="2291974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Biophysics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TextBox 8"/>
          <p:cNvSpPr txBox="1"/>
          <p:nvPr/>
        </p:nvSpPr>
        <p:spPr>
          <a:xfrm>
            <a:off x="1169970" y="5492020"/>
            <a:ext cx="2827890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Biochemistry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40" name="TextBox 9"/>
          <p:cNvSpPr txBox="1"/>
          <p:nvPr/>
        </p:nvSpPr>
        <p:spPr>
          <a:xfrm>
            <a:off x="7523680" y="6085903"/>
            <a:ext cx="4016356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Theoretical Physics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5542091" y="8467"/>
            <a:ext cx="1857760" cy="179574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feld 48"/>
          <p:cNvSpPr txBox="1"/>
          <p:nvPr/>
        </p:nvSpPr>
        <p:spPr>
          <a:xfrm>
            <a:off x="4378824" y="40841"/>
            <a:ext cx="1556836" cy="941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32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Modern</a:t>
            </a:r>
          </a:p>
          <a:p>
            <a:pPr algn="ctr">
              <a:lnSpc>
                <a:spcPts val="3300"/>
              </a:lnSpc>
            </a:pPr>
            <a:r>
              <a:rPr lang="de-DE" sz="32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Life</a:t>
            </a:r>
            <a:endParaRPr lang="en-US" sz="32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4623401" y="1803550"/>
            <a:ext cx="3182474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9A3030"/>
                </a:solidFill>
              </a:rPr>
              <a:t>Molecular Evolution</a:t>
            </a:r>
            <a:endParaRPr lang="en-US" sz="2800" b="1">
              <a:solidFill>
                <a:srgbClr val="9A3030"/>
              </a:solidFill>
            </a:endParaRPr>
          </a:p>
        </p:txBody>
      </p:sp>
      <p:sp>
        <p:nvSpPr>
          <p:cNvPr id="86" name="Rectangle 5"/>
          <p:cNvSpPr/>
          <p:nvPr/>
        </p:nvSpPr>
        <p:spPr>
          <a:xfrm>
            <a:off x="2998587" y="1446978"/>
            <a:ext cx="11578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A1,2,3</a:t>
            </a:r>
            <a:endParaRPr lang="en-US" sz="1900" b="1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A4,5,6</a:t>
            </a:r>
            <a:endParaRPr lang="en-US" sz="1900" b="1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A7,8,9</a:t>
            </a:r>
            <a:endParaRPr lang="en-US" sz="1900" b="1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A10,11</a:t>
            </a:r>
            <a:endParaRPr lang="en-US" sz="1900" b="1" dirty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7" name="Rectangle 3"/>
          <p:cNvSpPr/>
          <p:nvPr/>
        </p:nvSpPr>
        <p:spPr>
          <a:xfrm>
            <a:off x="97989" y="1414354"/>
            <a:ext cx="32683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Polymers &amp; Replication</a:t>
            </a:r>
          </a:p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Complexity of Sequences</a:t>
            </a:r>
          </a:p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Bottom-up RNA Catalysis</a:t>
            </a:r>
          </a:p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Towards Protein Evolution</a:t>
            </a:r>
          </a:p>
        </p:txBody>
      </p:sp>
      <p:sp>
        <p:nvSpPr>
          <p:cNvPr id="88" name="Right Arrow 7"/>
          <p:cNvSpPr/>
          <p:nvPr/>
        </p:nvSpPr>
        <p:spPr>
          <a:xfrm>
            <a:off x="116889" y="766955"/>
            <a:ext cx="4317205" cy="2589979"/>
          </a:xfrm>
          <a:prstGeom prst="rightArrow">
            <a:avLst/>
          </a:prstGeom>
          <a:noFill/>
          <a:ln w="38100">
            <a:solidFill>
              <a:srgbClr val="9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9"/>
          <p:cNvSpPr txBox="1"/>
          <p:nvPr/>
        </p:nvSpPr>
        <p:spPr>
          <a:xfrm>
            <a:off x="32702" y="525387"/>
            <a:ext cx="468059" cy="714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5400" b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Rectangle 6"/>
          <p:cNvSpPr/>
          <p:nvPr/>
        </p:nvSpPr>
        <p:spPr>
          <a:xfrm>
            <a:off x="8257743" y="1399259"/>
            <a:ext cx="154120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B1,2</a:t>
            </a:r>
            <a:endParaRPr lang="en-US" sz="19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B3,4</a:t>
            </a:r>
          </a:p>
          <a:p>
            <a:pPr lvl="0"/>
            <a:r>
              <a:rPr lang="en-US" sz="19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B5,6,7</a:t>
            </a:r>
            <a:endParaRPr lang="en-US" sz="19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B8,9,10,11</a:t>
            </a:r>
            <a:endParaRPr lang="en-US" sz="19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2"/>
          <p:cNvSpPr/>
          <p:nvPr/>
        </p:nvSpPr>
        <p:spPr>
          <a:xfrm>
            <a:off x="7782200" y="1400007"/>
            <a:ext cx="43728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Planets &amp; Meteorites</a:t>
            </a:r>
          </a:p>
          <a:p>
            <a:pPr lvl="0" algn="r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Molecular Sources by Volcanism</a:t>
            </a:r>
          </a:p>
          <a:p>
            <a:pPr lvl="0" algn="r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Geological Compartments</a:t>
            </a:r>
          </a:p>
          <a:p>
            <a:pPr lvl="0" algn="r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Molecular compartments</a:t>
            </a:r>
          </a:p>
        </p:txBody>
      </p:sp>
      <p:sp>
        <p:nvSpPr>
          <p:cNvPr id="95" name="Right Arrow 8"/>
          <p:cNvSpPr/>
          <p:nvPr/>
        </p:nvSpPr>
        <p:spPr>
          <a:xfrm flipH="1">
            <a:off x="7763839" y="732014"/>
            <a:ext cx="4372116" cy="2579510"/>
          </a:xfrm>
          <a:prstGeom prst="rightArrow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10"/>
          <p:cNvSpPr txBox="1"/>
          <p:nvPr/>
        </p:nvSpPr>
        <p:spPr>
          <a:xfrm>
            <a:off x="11619393" y="549969"/>
            <a:ext cx="443241" cy="714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98" name="TextBox 11"/>
          <p:cNvSpPr txBox="1"/>
          <p:nvPr/>
        </p:nvSpPr>
        <p:spPr>
          <a:xfrm>
            <a:off x="541615" y="150297"/>
            <a:ext cx="2507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Replication </a:t>
            </a:r>
            <a:r>
              <a:rPr lang="en-US" sz="2400" b="1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</a:p>
          <a:p>
            <a:pPr algn="r"/>
            <a:r>
              <a:rPr lang="en-US" sz="2400" b="1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towards Function</a:t>
            </a:r>
            <a:endParaRPr lang="en-US" sz="2400" b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TextBox 12"/>
          <p:cNvSpPr txBox="1"/>
          <p:nvPr/>
        </p:nvSpPr>
        <p:spPr>
          <a:xfrm>
            <a:off x="9188521" y="147044"/>
            <a:ext cx="2504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</a:p>
          <a:p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 </a:t>
            </a:r>
            <a:r>
              <a:rPr 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olecular </a:t>
            </a:r>
          </a:p>
          <a:p>
            <a:r>
              <a:rPr 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volution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4"/>
          <p:cNvSpPr txBox="1"/>
          <p:nvPr/>
        </p:nvSpPr>
        <p:spPr>
          <a:xfrm>
            <a:off x="2205602" y="6054950"/>
            <a:ext cx="2228367" cy="677108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n w="9525">
                  <a:solidFill>
                    <a:schemeClr val="bg1"/>
                  </a:solidFill>
                </a:ln>
                <a:solidFill>
                  <a:srgbClr val="A40000"/>
                </a:solidFill>
              </a:rPr>
              <a:t>Chemistry</a:t>
            </a:r>
            <a:endParaRPr lang="en-US" sz="3800" b="1" dirty="0">
              <a:ln w="9525">
                <a:solidFill>
                  <a:schemeClr val="bg1"/>
                </a:solidFill>
              </a:ln>
              <a:solidFill>
                <a:srgbClr val="A4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365140" y="5023817"/>
            <a:ext cx="1277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Origin</a:t>
            </a:r>
          </a:p>
          <a:p>
            <a:pPr algn="ctr"/>
            <a:r>
              <a:rPr lang="de-DE" sz="32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of Life</a:t>
            </a:r>
            <a:endParaRPr lang="en-US" sz="32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4260200" y="3698105"/>
            <a:ext cx="3657604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002060"/>
                </a:solidFill>
              </a:rPr>
              <a:t>Prebiotic Environments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42" name="Freihandform 41"/>
          <p:cNvSpPr/>
          <p:nvPr/>
        </p:nvSpPr>
        <p:spPr>
          <a:xfrm>
            <a:off x="4504212" y="2253343"/>
            <a:ext cx="3329933" cy="1534177"/>
          </a:xfrm>
          <a:custGeom>
            <a:avLst/>
            <a:gdLst>
              <a:gd name="connsiteX0" fmla="*/ 3537857 w 3537857"/>
              <a:gd name="connsiteY0" fmla="*/ 1850571 h 1850571"/>
              <a:gd name="connsiteX1" fmla="*/ 0 w 3537857"/>
              <a:gd name="connsiteY1" fmla="*/ 1850571 h 1850571"/>
              <a:gd name="connsiteX2" fmla="*/ 849085 w 3537857"/>
              <a:gd name="connsiteY2" fmla="*/ 0 h 1850571"/>
              <a:gd name="connsiteX3" fmla="*/ 2677885 w 3537857"/>
              <a:gd name="connsiteY3" fmla="*/ 0 h 1850571"/>
              <a:gd name="connsiteX4" fmla="*/ 3537857 w 3537857"/>
              <a:gd name="connsiteY4" fmla="*/ 1850571 h 1850571"/>
              <a:gd name="connsiteX0" fmla="*/ 3537857 w 3537857"/>
              <a:gd name="connsiteY0" fmla="*/ 1850571 h 1850571"/>
              <a:gd name="connsiteX1" fmla="*/ 0 w 3537857"/>
              <a:gd name="connsiteY1" fmla="*/ 1850571 h 1850571"/>
              <a:gd name="connsiteX2" fmla="*/ 849085 w 3537857"/>
              <a:gd name="connsiteY2" fmla="*/ 0 h 1850571"/>
              <a:gd name="connsiteX3" fmla="*/ 2916261 w 3537857"/>
              <a:gd name="connsiteY3" fmla="*/ 0 h 1850571"/>
              <a:gd name="connsiteX4" fmla="*/ 3537857 w 3537857"/>
              <a:gd name="connsiteY4" fmla="*/ 1850571 h 1850571"/>
              <a:gd name="connsiteX0" fmla="*/ 3537857 w 3537857"/>
              <a:gd name="connsiteY0" fmla="*/ 1850571 h 1850571"/>
              <a:gd name="connsiteX1" fmla="*/ 0 w 3537857"/>
              <a:gd name="connsiteY1" fmla="*/ 1850571 h 1850571"/>
              <a:gd name="connsiteX2" fmla="*/ 758275 w 3537857"/>
              <a:gd name="connsiteY2" fmla="*/ 0 h 1850571"/>
              <a:gd name="connsiteX3" fmla="*/ 2916261 w 3537857"/>
              <a:gd name="connsiteY3" fmla="*/ 0 h 1850571"/>
              <a:gd name="connsiteX4" fmla="*/ 3537857 w 3537857"/>
              <a:gd name="connsiteY4" fmla="*/ 1850571 h 185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857" h="1850571">
                <a:moveTo>
                  <a:pt x="3537857" y="1850571"/>
                </a:moveTo>
                <a:lnTo>
                  <a:pt x="0" y="1850571"/>
                </a:lnTo>
                <a:lnTo>
                  <a:pt x="758275" y="0"/>
                </a:lnTo>
                <a:lnTo>
                  <a:pt x="2916261" y="0"/>
                </a:lnTo>
                <a:lnTo>
                  <a:pt x="3537857" y="1850571"/>
                </a:lnTo>
                <a:close/>
              </a:path>
            </a:pathLst>
          </a:cu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feld 44"/>
          <p:cNvSpPr txBox="1"/>
          <p:nvPr/>
        </p:nvSpPr>
        <p:spPr>
          <a:xfrm>
            <a:off x="4916414" y="4544064"/>
            <a:ext cx="2483437" cy="430887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200" b="1" smtClean="0">
                <a:solidFill>
                  <a:schemeClr val="bg1">
                    <a:lumMod val="50000"/>
                  </a:schemeClr>
                </a:solidFill>
              </a:rPr>
              <a:t>Prebiotic molecules</a:t>
            </a:r>
            <a:endParaRPr lang="en-US" sz="2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4671618" y="1150057"/>
            <a:ext cx="2979983" cy="430887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200" b="1" smtClean="0">
                <a:solidFill>
                  <a:schemeClr val="bg1">
                    <a:lumMod val="50000"/>
                  </a:schemeClr>
                </a:solidFill>
              </a:rPr>
              <a:t>Evolution of cell biology</a:t>
            </a:r>
            <a:endParaRPr lang="en-US" sz="2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4751545" y="3072819"/>
            <a:ext cx="1297278" cy="541559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Time scale</a:t>
            </a:r>
          </a:p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of weeks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065034" y="2605945"/>
            <a:ext cx="1524776" cy="528350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Core </a:t>
            </a:r>
          </a:p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Mechanisms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 flipV="1">
            <a:off x="6083908" y="2265202"/>
            <a:ext cx="0" cy="1477988"/>
          </a:xfrm>
          <a:prstGeom prst="straightConnector1">
            <a:avLst/>
          </a:prstGeom>
          <a:ln w="63500" cap="rnd">
            <a:solidFill>
              <a:srgbClr val="2997DB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3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10086128" y="4945922"/>
            <a:ext cx="1119800" cy="1140928"/>
            <a:chOff x="7223346" y="7185979"/>
            <a:chExt cx="1119800" cy="1140928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3346" y="7185979"/>
              <a:ext cx="1119800" cy="1140928"/>
            </a:xfrm>
            <a:prstGeom prst="rect">
              <a:avLst/>
            </a:prstGeom>
          </p:spPr>
        </p:pic>
        <p:sp>
          <p:nvSpPr>
            <p:cNvPr id="4" name="Sechseck 3"/>
            <p:cNvSpPr/>
            <p:nvPr/>
          </p:nvSpPr>
          <p:spPr>
            <a:xfrm>
              <a:off x="7247110" y="7210107"/>
              <a:ext cx="1091554" cy="1116800"/>
            </a:xfrm>
            <a:prstGeom prst="hexagon">
              <a:avLst/>
            </a:prstGeom>
            <a:noFill/>
            <a:ln w="3810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088" y="-1"/>
            <a:ext cx="3889576" cy="6156214"/>
          </a:xfrm>
          <a:prstGeom prst="rect">
            <a:avLst/>
          </a:prstGeom>
        </p:spPr>
      </p:pic>
      <p:sp>
        <p:nvSpPr>
          <p:cNvPr id="6" name="Freihandform 5"/>
          <p:cNvSpPr/>
          <p:nvPr/>
        </p:nvSpPr>
        <p:spPr>
          <a:xfrm>
            <a:off x="4150158" y="4217894"/>
            <a:ext cx="3841377" cy="1945513"/>
          </a:xfrm>
          <a:custGeom>
            <a:avLst/>
            <a:gdLst>
              <a:gd name="connsiteX0" fmla="*/ 564777 w 3841377"/>
              <a:gd name="connsiteY0" fmla="*/ 0 h 1954306"/>
              <a:gd name="connsiteX1" fmla="*/ 143435 w 3841377"/>
              <a:gd name="connsiteY1" fmla="*/ 744070 h 1954306"/>
              <a:gd name="connsiteX2" fmla="*/ 0 w 3841377"/>
              <a:gd name="connsiteY2" fmla="*/ 909917 h 1954306"/>
              <a:gd name="connsiteX3" fmla="*/ 8965 w 3841377"/>
              <a:gd name="connsiteY3" fmla="*/ 1559859 h 1954306"/>
              <a:gd name="connsiteX4" fmla="*/ 98612 w 3841377"/>
              <a:gd name="connsiteY4" fmla="*/ 1667435 h 1954306"/>
              <a:gd name="connsiteX5" fmla="*/ 264459 w 3841377"/>
              <a:gd name="connsiteY5" fmla="*/ 1748117 h 1954306"/>
              <a:gd name="connsiteX6" fmla="*/ 533400 w 3841377"/>
              <a:gd name="connsiteY6" fmla="*/ 1819835 h 1954306"/>
              <a:gd name="connsiteX7" fmla="*/ 856130 w 3841377"/>
              <a:gd name="connsiteY7" fmla="*/ 1900517 h 1954306"/>
              <a:gd name="connsiteX8" fmla="*/ 1228165 w 3841377"/>
              <a:gd name="connsiteY8" fmla="*/ 1927412 h 1954306"/>
              <a:gd name="connsiteX9" fmla="*/ 1662953 w 3841377"/>
              <a:gd name="connsiteY9" fmla="*/ 1954306 h 1954306"/>
              <a:gd name="connsiteX10" fmla="*/ 2129118 w 3841377"/>
              <a:gd name="connsiteY10" fmla="*/ 1954306 h 1954306"/>
              <a:gd name="connsiteX11" fmla="*/ 2487706 w 3841377"/>
              <a:gd name="connsiteY11" fmla="*/ 1936376 h 1954306"/>
              <a:gd name="connsiteX12" fmla="*/ 2944906 w 3841377"/>
              <a:gd name="connsiteY12" fmla="*/ 1887070 h 1954306"/>
              <a:gd name="connsiteX13" fmla="*/ 3267635 w 3841377"/>
              <a:gd name="connsiteY13" fmla="*/ 1837764 h 1954306"/>
              <a:gd name="connsiteX14" fmla="*/ 3585882 w 3841377"/>
              <a:gd name="connsiteY14" fmla="*/ 1739153 h 1954306"/>
              <a:gd name="connsiteX15" fmla="*/ 3801035 w 3841377"/>
              <a:gd name="connsiteY15" fmla="*/ 1636059 h 1954306"/>
              <a:gd name="connsiteX16" fmla="*/ 3823447 w 3841377"/>
              <a:gd name="connsiteY16" fmla="*/ 1591235 h 1954306"/>
              <a:gd name="connsiteX17" fmla="*/ 3841377 w 3841377"/>
              <a:gd name="connsiteY17" fmla="*/ 1559859 h 1954306"/>
              <a:gd name="connsiteX18" fmla="*/ 3585882 w 3841377"/>
              <a:gd name="connsiteY18" fmla="*/ 4482 h 1954306"/>
              <a:gd name="connsiteX19" fmla="*/ 564777 w 3841377"/>
              <a:gd name="connsiteY19" fmla="*/ 0 h 1954306"/>
              <a:gd name="connsiteX0" fmla="*/ 564777 w 3841377"/>
              <a:gd name="connsiteY0" fmla="*/ 0 h 1954306"/>
              <a:gd name="connsiteX1" fmla="*/ 143435 w 3841377"/>
              <a:gd name="connsiteY1" fmla="*/ 744070 h 1954306"/>
              <a:gd name="connsiteX2" fmla="*/ 0 w 3841377"/>
              <a:gd name="connsiteY2" fmla="*/ 909917 h 1954306"/>
              <a:gd name="connsiteX3" fmla="*/ 8965 w 3841377"/>
              <a:gd name="connsiteY3" fmla="*/ 1559859 h 1954306"/>
              <a:gd name="connsiteX4" fmla="*/ 98612 w 3841377"/>
              <a:gd name="connsiteY4" fmla="*/ 1667435 h 1954306"/>
              <a:gd name="connsiteX5" fmla="*/ 264459 w 3841377"/>
              <a:gd name="connsiteY5" fmla="*/ 1748117 h 1954306"/>
              <a:gd name="connsiteX6" fmla="*/ 533400 w 3841377"/>
              <a:gd name="connsiteY6" fmla="*/ 1833282 h 1954306"/>
              <a:gd name="connsiteX7" fmla="*/ 856130 w 3841377"/>
              <a:gd name="connsiteY7" fmla="*/ 1900517 h 1954306"/>
              <a:gd name="connsiteX8" fmla="*/ 1228165 w 3841377"/>
              <a:gd name="connsiteY8" fmla="*/ 1927412 h 1954306"/>
              <a:gd name="connsiteX9" fmla="*/ 1662953 w 3841377"/>
              <a:gd name="connsiteY9" fmla="*/ 1954306 h 1954306"/>
              <a:gd name="connsiteX10" fmla="*/ 2129118 w 3841377"/>
              <a:gd name="connsiteY10" fmla="*/ 1954306 h 1954306"/>
              <a:gd name="connsiteX11" fmla="*/ 2487706 w 3841377"/>
              <a:gd name="connsiteY11" fmla="*/ 1936376 h 1954306"/>
              <a:gd name="connsiteX12" fmla="*/ 2944906 w 3841377"/>
              <a:gd name="connsiteY12" fmla="*/ 1887070 h 1954306"/>
              <a:gd name="connsiteX13" fmla="*/ 3267635 w 3841377"/>
              <a:gd name="connsiteY13" fmla="*/ 1837764 h 1954306"/>
              <a:gd name="connsiteX14" fmla="*/ 3585882 w 3841377"/>
              <a:gd name="connsiteY14" fmla="*/ 1739153 h 1954306"/>
              <a:gd name="connsiteX15" fmla="*/ 3801035 w 3841377"/>
              <a:gd name="connsiteY15" fmla="*/ 1636059 h 1954306"/>
              <a:gd name="connsiteX16" fmla="*/ 3823447 w 3841377"/>
              <a:gd name="connsiteY16" fmla="*/ 1591235 h 1954306"/>
              <a:gd name="connsiteX17" fmla="*/ 3841377 w 3841377"/>
              <a:gd name="connsiteY17" fmla="*/ 1559859 h 1954306"/>
              <a:gd name="connsiteX18" fmla="*/ 3585882 w 3841377"/>
              <a:gd name="connsiteY18" fmla="*/ 4482 h 1954306"/>
              <a:gd name="connsiteX19" fmla="*/ 564777 w 3841377"/>
              <a:gd name="connsiteY19" fmla="*/ 0 h 1954306"/>
              <a:gd name="connsiteX0" fmla="*/ 564777 w 3841377"/>
              <a:gd name="connsiteY0" fmla="*/ 0 h 1954306"/>
              <a:gd name="connsiteX1" fmla="*/ 143435 w 3841377"/>
              <a:gd name="connsiteY1" fmla="*/ 744070 h 1954306"/>
              <a:gd name="connsiteX2" fmla="*/ 0 w 3841377"/>
              <a:gd name="connsiteY2" fmla="*/ 909917 h 1954306"/>
              <a:gd name="connsiteX3" fmla="*/ 8965 w 3841377"/>
              <a:gd name="connsiteY3" fmla="*/ 1559859 h 1954306"/>
              <a:gd name="connsiteX4" fmla="*/ 98612 w 3841377"/>
              <a:gd name="connsiteY4" fmla="*/ 1667435 h 1954306"/>
              <a:gd name="connsiteX5" fmla="*/ 264459 w 3841377"/>
              <a:gd name="connsiteY5" fmla="*/ 1748117 h 1954306"/>
              <a:gd name="connsiteX6" fmla="*/ 533400 w 3841377"/>
              <a:gd name="connsiteY6" fmla="*/ 1833282 h 1954306"/>
              <a:gd name="connsiteX7" fmla="*/ 856130 w 3841377"/>
              <a:gd name="connsiteY7" fmla="*/ 1891553 h 1954306"/>
              <a:gd name="connsiteX8" fmla="*/ 1228165 w 3841377"/>
              <a:gd name="connsiteY8" fmla="*/ 1927412 h 1954306"/>
              <a:gd name="connsiteX9" fmla="*/ 1662953 w 3841377"/>
              <a:gd name="connsiteY9" fmla="*/ 1954306 h 1954306"/>
              <a:gd name="connsiteX10" fmla="*/ 2129118 w 3841377"/>
              <a:gd name="connsiteY10" fmla="*/ 1954306 h 1954306"/>
              <a:gd name="connsiteX11" fmla="*/ 2487706 w 3841377"/>
              <a:gd name="connsiteY11" fmla="*/ 1936376 h 1954306"/>
              <a:gd name="connsiteX12" fmla="*/ 2944906 w 3841377"/>
              <a:gd name="connsiteY12" fmla="*/ 1887070 h 1954306"/>
              <a:gd name="connsiteX13" fmla="*/ 3267635 w 3841377"/>
              <a:gd name="connsiteY13" fmla="*/ 1837764 h 1954306"/>
              <a:gd name="connsiteX14" fmla="*/ 3585882 w 3841377"/>
              <a:gd name="connsiteY14" fmla="*/ 1739153 h 1954306"/>
              <a:gd name="connsiteX15" fmla="*/ 3801035 w 3841377"/>
              <a:gd name="connsiteY15" fmla="*/ 1636059 h 1954306"/>
              <a:gd name="connsiteX16" fmla="*/ 3823447 w 3841377"/>
              <a:gd name="connsiteY16" fmla="*/ 1591235 h 1954306"/>
              <a:gd name="connsiteX17" fmla="*/ 3841377 w 3841377"/>
              <a:gd name="connsiteY17" fmla="*/ 1559859 h 1954306"/>
              <a:gd name="connsiteX18" fmla="*/ 3585882 w 3841377"/>
              <a:gd name="connsiteY18" fmla="*/ 4482 h 1954306"/>
              <a:gd name="connsiteX19" fmla="*/ 564777 w 3841377"/>
              <a:gd name="connsiteY19" fmla="*/ 0 h 195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41377" h="1954306">
                <a:moveTo>
                  <a:pt x="564777" y="0"/>
                </a:moveTo>
                <a:lnTo>
                  <a:pt x="143435" y="744070"/>
                </a:lnTo>
                <a:lnTo>
                  <a:pt x="0" y="909917"/>
                </a:lnTo>
                <a:lnTo>
                  <a:pt x="8965" y="1559859"/>
                </a:lnTo>
                <a:lnTo>
                  <a:pt x="98612" y="1667435"/>
                </a:lnTo>
                <a:lnTo>
                  <a:pt x="264459" y="1748117"/>
                </a:lnTo>
                <a:cubicBezTo>
                  <a:pt x="354106" y="1776505"/>
                  <a:pt x="434788" y="1809376"/>
                  <a:pt x="533400" y="1833282"/>
                </a:cubicBezTo>
                <a:cubicBezTo>
                  <a:pt x="632012" y="1857188"/>
                  <a:pt x="748553" y="1872129"/>
                  <a:pt x="856130" y="1891553"/>
                </a:cubicBezTo>
                <a:cubicBezTo>
                  <a:pt x="980142" y="1903506"/>
                  <a:pt x="1093695" y="1916953"/>
                  <a:pt x="1228165" y="1927412"/>
                </a:cubicBezTo>
                <a:cubicBezTo>
                  <a:pt x="1362635" y="1937871"/>
                  <a:pt x="1518024" y="1945341"/>
                  <a:pt x="1662953" y="1954306"/>
                </a:cubicBezTo>
                <a:lnTo>
                  <a:pt x="2129118" y="1954306"/>
                </a:lnTo>
                <a:lnTo>
                  <a:pt x="2487706" y="1936376"/>
                </a:lnTo>
                <a:lnTo>
                  <a:pt x="2944906" y="1887070"/>
                </a:lnTo>
                <a:lnTo>
                  <a:pt x="3267635" y="1837764"/>
                </a:lnTo>
                <a:lnTo>
                  <a:pt x="3585882" y="1739153"/>
                </a:lnTo>
                <a:lnTo>
                  <a:pt x="3801035" y="1636059"/>
                </a:lnTo>
                <a:lnTo>
                  <a:pt x="3823447" y="1591235"/>
                </a:lnTo>
                <a:lnTo>
                  <a:pt x="3841377" y="1559859"/>
                </a:lnTo>
                <a:lnTo>
                  <a:pt x="3585882" y="4482"/>
                </a:lnTo>
                <a:lnTo>
                  <a:pt x="564777" y="0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5"/>
          <p:cNvSpPr txBox="1"/>
          <p:nvPr/>
        </p:nvSpPr>
        <p:spPr>
          <a:xfrm>
            <a:off x="-78440" y="6121578"/>
            <a:ext cx="2278188" cy="450764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3200" b="1" dirty="0" smtClean="0">
                <a:ln w="952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Geosciences</a:t>
            </a:r>
            <a:endParaRPr lang="en-US" sz="3200" b="1" dirty="0">
              <a:ln w="952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TextBox 7"/>
          <p:cNvSpPr txBox="1"/>
          <p:nvPr/>
        </p:nvSpPr>
        <p:spPr>
          <a:xfrm>
            <a:off x="-78440" y="5734673"/>
            <a:ext cx="1960345" cy="450764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3200" b="1" dirty="0" smtClean="0">
                <a:ln w="9525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Biophysics</a:t>
            </a:r>
            <a:endParaRPr lang="en-US" sz="3200" b="1" dirty="0">
              <a:ln w="9525"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TextBox 8"/>
          <p:cNvSpPr txBox="1"/>
          <p:nvPr/>
        </p:nvSpPr>
        <p:spPr>
          <a:xfrm>
            <a:off x="-78440" y="4960863"/>
            <a:ext cx="2413225" cy="450764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3200" b="1" dirty="0" smtClean="0">
                <a:ln w="9525"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Biochemistry</a:t>
            </a:r>
            <a:endParaRPr lang="en-US" sz="3200" b="1" dirty="0">
              <a:ln w="9525">
                <a:solidFill>
                  <a:schemeClr val="bg1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40" name="TextBox 9"/>
          <p:cNvSpPr txBox="1"/>
          <p:nvPr/>
        </p:nvSpPr>
        <p:spPr>
          <a:xfrm>
            <a:off x="-78440" y="6508484"/>
            <a:ext cx="2458878" cy="450764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3200" b="1" smtClean="0">
                <a:ln w="952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Theo. </a:t>
            </a:r>
            <a:r>
              <a:rPr lang="de-DE" sz="3200" b="1" smtClean="0">
                <a:ln w="952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Physics</a:t>
            </a:r>
            <a:endParaRPr lang="en-US" sz="3200" b="1" dirty="0">
              <a:ln w="9525"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-78440" y="5347768"/>
            <a:ext cx="1906676" cy="450764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3200" b="1" dirty="0" smtClean="0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Chemistry</a:t>
            </a:r>
            <a:endParaRPr lang="en-US" sz="3200" b="1" dirty="0">
              <a:ln w="952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5542091" y="8467"/>
            <a:ext cx="1857760" cy="179574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feld 79"/>
          <p:cNvSpPr txBox="1"/>
          <p:nvPr/>
        </p:nvSpPr>
        <p:spPr>
          <a:xfrm>
            <a:off x="4623401" y="1803550"/>
            <a:ext cx="3182474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9A3030"/>
                </a:solidFill>
              </a:rPr>
              <a:t>Molecular Evolution</a:t>
            </a:r>
            <a:endParaRPr lang="en-US" sz="2800" b="1">
              <a:solidFill>
                <a:srgbClr val="9A3030"/>
              </a:solidFill>
            </a:endParaRPr>
          </a:p>
        </p:txBody>
      </p:sp>
      <p:sp>
        <p:nvSpPr>
          <p:cNvPr id="86" name="Rectangle 5"/>
          <p:cNvSpPr/>
          <p:nvPr/>
        </p:nvSpPr>
        <p:spPr>
          <a:xfrm>
            <a:off x="2998587" y="1446978"/>
            <a:ext cx="11578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A1,2,3</a:t>
            </a:r>
            <a:endParaRPr lang="en-US" sz="1900" b="1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A4,5,6</a:t>
            </a:r>
            <a:endParaRPr lang="en-US" sz="1900" b="1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A7,8,9</a:t>
            </a:r>
            <a:endParaRPr lang="en-US" sz="1900" b="1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A10,11</a:t>
            </a:r>
            <a:endParaRPr lang="en-US" sz="1900" b="1" dirty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7" name="Rectangle 3"/>
          <p:cNvSpPr/>
          <p:nvPr/>
        </p:nvSpPr>
        <p:spPr>
          <a:xfrm>
            <a:off x="97989" y="1414354"/>
            <a:ext cx="32683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Polymers &amp; Replication</a:t>
            </a:r>
          </a:p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Complexity of Sequences</a:t>
            </a:r>
          </a:p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Bottom-up RNA Catalysis</a:t>
            </a:r>
          </a:p>
          <a:p>
            <a:pPr lvl="0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Towards Protein Evolution</a:t>
            </a:r>
          </a:p>
        </p:txBody>
      </p:sp>
      <p:sp>
        <p:nvSpPr>
          <p:cNvPr id="89" name="TextBox 9"/>
          <p:cNvSpPr txBox="1"/>
          <p:nvPr/>
        </p:nvSpPr>
        <p:spPr>
          <a:xfrm>
            <a:off x="32702" y="525387"/>
            <a:ext cx="468059" cy="714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5400" b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TextBox 11"/>
          <p:cNvSpPr txBox="1"/>
          <p:nvPr/>
        </p:nvSpPr>
        <p:spPr>
          <a:xfrm>
            <a:off x="541615" y="150297"/>
            <a:ext cx="2507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Replication </a:t>
            </a:r>
            <a:r>
              <a:rPr lang="en-US" sz="2400" b="1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</a:p>
          <a:p>
            <a:pPr algn="r"/>
            <a:r>
              <a:rPr lang="en-US" sz="2400" b="1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towards Function</a:t>
            </a:r>
            <a:endParaRPr lang="en-US" sz="2400" b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 6"/>
          <p:cNvSpPr/>
          <p:nvPr/>
        </p:nvSpPr>
        <p:spPr>
          <a:xfrm>
            <a:off x="8257743" y="1399259"/>
            <a:ext cx="154120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B1,2</a:t>
            </a:r>
            <a:endParaRPr lang="en-US" sz="19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B3,4</a:t>
            </a:r>
          </a:p>
          <a:p>
            <a:pPr lvl="0"/>
            <a:r>
              <a:rPr lang="en-US" sz="19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B5,6,7</a:t>
            </a:r>
            <a:endParaRPr lang="en-US" sz="19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9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B8,9,10,11</a:t>
            </a:r>
            <a:endParaRPr lang="en-US" sz="19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2"/>
          <p:cNvSpPr/>
          <p:nvPr/>
        </p:nvSpPr>
        <p:spPr>
          <a:xfrm>
            <a:off x="7782200" y="1400007"/>
            <a:ext cx="43728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Planets &amp; Meteorites</a:t>
            </a:r>
          </a:p>
          <a:p>
            <a:pPr lvl="0" algn="r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Molecular Sources by Volcanism</a:t>
            </a:r>
          </a:p>
          <a:p>
            <a:pPr lvl="0" algn="r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Geological Compartments</a:t>
            </a:r>
          </a:p>
          <a:p>
            <a:pPr lvl="0" algn="r"/>
            <a:r>
              <a:rPr lang="en-US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Molecular compartments</a:t>
            </a:r>
          </a:p>
        </p:txBody>
      </p:sp>
      <p:sp>
        <p:nvSpPr>
          <p:cNvPr id="47" name="TextBox 10"/>
          <p:cNvSpPr txBox="1"/>
          <p:nvPr/>
        </p:nvSpPr>
        <p:spPr>
          <a:xfrm>
            <a:off x="11619393" y="549969"/>
            <a:ext cx="443241" cy="714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48" name="TextBox 12"/>
          <p:cNvSpPr txBox="1"/>
          <p:nvPr/>
        </p:nvSpPr>
        <p:spPr>
          <a:xfrm>
            <a:off x="9188521" y="147044"/>
            <a:ext cx="2504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</a:p>
          <a:p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 </a:t>
            </a:r>
            <a:r>
              <a:rPr 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olecular </a:t>
            </a:r>
          </a:p>
          <a:p>
            <a:r>
              <a:rPr 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volution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Placeholder 5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5" b="8665"/>
          <a:stretch>
            <a:fillRect/>
          </a:stretch>
        </p:blipFill>
        <p:spPr>
          <a:xfrm>
            <a:off x="8367797" y="3837159"/>
            <a:ext cx="1080000" cy="1080000"/>
          </a:xfrm>
          <a:prstGeom prst="hexagon">
            <a:avLst/>
          </a:prstGeom>
          <a:ln w="31750">
            <a:solidFill>
              <a:srgbClr val="FF0000"/>
            </a:solidFill>
          </a:ln>
        </p:spPr>
      </p:pic>
      <p:pic>
        <p:nvPicPr>
          <p:cNvPr id="51" name="Picture Placeholder 5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7167"/>
          <a:stretch>
            <a:fillRect/>
          </a:stretch>
        </p:blipFill>
        <p:spPr>
          <a:xfrm>
            <a:off x="2220685" y="5574773"/>
            <a:ext cx="1080000" cy="1080000"/>
          </a:xfrm>
          <a:prstGeom prst="hexagon">
            <a:avLst/>
          </a:prstGeom>
          <a:ln w="31750">
            <a:solidFill>
              <a:srgbClr val="FF0000"/>
            </a:solidFill>
          </a:ln>
        </p:spPr>
      </p:pic>
      <p:pic>
        <p:nvPicPr>
          <p:cNvPr id="53" name="Picture Placeholder 4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7167"/>
          <a:stretch>
            <a:fillRect/>
          </a:stretch>
        </p:blipFill>
        <p:spPr>
          <a:xfrm>
            <a:off x="5717740" y="5584501"/>
            <a:ext cx="1080000" cy="1080000"/>
          </a:xfrm>
          <a:prstGeom prst="hexagon">
            <a:avLst/>
          </a:prstGeom>
          <a:ln w="31750">
            <a:solidFill>
              <a:srgbClr val="FF0000"/>
            </a:solidFill>
          </a:ln>
        </p:spPr>
      </p:pic>
      <p:pic>
        <p:nvPicPr>
          <p:cNvPr id="54" name="Picture Placeholder 4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r="16946"/>
          <a:stretch>
            <a:fillRect/>
          </a:stretch>
        </p:blipFill>
        <p:spPr>
          <a:xfrm>
            <a:off x="5729430" y="4425728"/>
            <a:ext cx="1080000" cy="1080000"/>
          </a:xfrm>
          <a:prstGeom prst="hexagon">
            <a:avLst/>
          </a:prstGeom>
          <a:ln w="31750">
            <a:solidFill>
              <a:srgbClr val="FF0000"/>
            </a:solidFill>
          </a:ln>
        </p:spPr>
      </p:pic>
      <p:pic>
        <p:nvPicPr>
          <p:cNvPr id="55" name="Picture Placeholder 37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16926"/>
          <a:stretch>
            <a:fillRect/>
          </a:stretch>
        </p:blipFill>
        <p:spPr>
          <a:xfrm>
            <a:off x="3079261" y="3829088"/>
            <a:ext cx="1080000" cy="1080000"/>
          </a:xfrm>
          <a:prstGeom prst="hexagon">
            <a:avLst/>
          </a:prstGeom>
          <a:ln w="31750">
            <a:solidFill>
              <a:srgbClr val="FF0000"/>
            </a:solidFill>
          </a:ln>
        </p:spPr>
      </p:pic>
      <p:sp>
        <p:nvSpPr>
          <p:cNvPr id="56" name="TextBox 66"/>
          <p:cNvSpPr txBox="1"/>
          <p:nvPr/>
        </p:nvSpPr>
        <p:spPr>
          <a:xfrm>
            <a:off x="5862900" y="6618517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Richert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7" name="TextBox 67"/>
          <p:cNvSpPr txBox="1"/>
          <p:nvPr/>
        </p:nvSpPr>
        <p:spPr>
          <a:xfrm>
            <a:off x="5934931" y="4114602"/>
            <a:ext cx="729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Storch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8" name="TextBox 68"/>
          <p:cNvSpPr txBox="1"/>
          <p:nvPr/>
        </p:nvSpPr>
        <p:spPr>
          <a:xfrm>
            <a:off x="3227651" y="3500340"/>
            <a:ext cx="1067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Höbartner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9" name="TextBox 69"/>
          <p:cNvSpPr txBox="1"/>
          <p:nvPr/>
        </p:nvSpPr>
        <p:spPr>
          <a:xfrm>
            <a:off x="2505211" y="6637809"/>
            <a:ext cx="666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Trapp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0" name="TextBox 70"/>
          <p:cNvSpPr txBox="1"/>
          <p:nvPr/>
        </p:nvSpPr>
        <p:spPr>
          <a:xfrm>
            <a:off x="8154824" y="3519074"/>
            <a:ext cx="1140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Boekhoven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61" name="Picture Placeholder 34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7167"/>
          <a:stretch>
            <a:fillRect/>
          </a:stretch>
        </p:blipFill>
        <p:spPr>
          <a:xfrm>
            <a:off x="8361742" y="4993584"/>
            <a:ext cx="1080000" cy="1080000"/>
          </a:xfrm>
          <a:prstGeom prst="hexagon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</p:pic>
      <p:pic>
        <p:nvPicPr>
          <p:cNvPr id="62" name="Picture Placeholder 53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 b="6952"/>
          <a:stretch>
            <a:fillRect/>
          </a:stretch>
        </p:blipFill>
        <p:spPr>
          <a:xfrm>
            <a:off x="7486534" y="4416516"/>
            <a:ext cx="1080000" cy="1080000"/>
          </a:xfrm>
          <a:prstGeom prst="hexagon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</p:pic>
      <p:pic>
        <p:nvPicPr>
          <p:cNvPr id="63" name="Picture Placeholder 47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r="16935"/>
          <a:stretch>
            <a:fillRect/>
          </a:stretch>
        </p:blipFill>
        <p:spPr>
          <a:xfrm>
            <a:off x="6602510" y="5002287"/>
            <a:ext cx="1080000" cy="1080000"/>
          </a:xfrm>
          <a:prstGeom prst="hexagon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</p:pic>
      <p:pic>
        <p:nvPicPr>
          <p:cNvPr id="64" name="Picture Placeholder 35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r="389"/>
          <a:stretch>
            <a:fillRect/>
          </a:stretch>
        </p:blipFill>
        <p:spPr>
          <a:xfrm>
            <a:off x="9242031" y="5555317"/>
            <a:ext cx="1080000" cy="1080000"/>
          </a:xfrm>
          <a:prstGeom prst="hexagon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</p:pic>
      <p:sp>
        <p:nvSpPr>
          <p:cNvPr id="65" name="TextBox 1"/>
          <p:cNvSpPr txBox="1"/>
          <p:nvPr/>
        </p:nvSpPr>
        <p:spPr>
          <a:xfrm>
            <a:off x="7060656" y="4097418"/>
            <a:ext cx="137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accent2">
                    <a:lumMod val="75000"/>
                  </a:schemeClr>
                </a:solidFill>
              </a:rPr>
              <a:t>Weidendorfer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6" name="TextBox 2"/>
          <p:cNvSpPr txBox="1"/>
          <p:nvPr/>
        </p:nvSpPr>
        <p:spPr>
          <a:xfrm>
            <a:off x="9510997" y="6591064"/>
            <a:ext cx="526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Orsi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>
            <a:off x="8576280" y="6026443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Scheu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8" name="TextBox 56"/>
          <p:cNvSpPr txBox="1"/>
          <p:nvPr/>
        </p:nvSpPr>
        <p:spPr>
          <a:xfrm>
            <a:off x="6697337" y="6142721"/>
            <a:ext cx="897169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smtClean="0">
                <a:solidFill>
                  <a:schemeClr val="accent2">
                    <a:lumMod val="75000"/>
                  </a:schemeClr>
                </a:solidFill>
              </a:rPr>
              <a:t>Schmitt-</a:t>
            </a:r>
          </a:p>
          <a:p>
            <a:pPr algn="ctr">
              <a:lnSpc>
                <a:spcPts val="1600"/>
              </a:lnSpc>
            </a:pPr>
            <a:r>
              <a:rPr lang="en-US" sz="1600" b="1" smtClean="0">
                <a:solidFill>
                  <a:schemeClr val="accent2">
                    <a:lumMod val="75000"/>
                  </a:schemeClr>
                </a:solidFill>
              </a:rPr>
              <a:t>Kopplin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9" name="Picture Placeholder 54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7167"/>
          <a:stretch>
            <a:fillRect/>
          </a:stretch>
        </p:blipFill>
        <p:spPr>
          <a:xfrm>
            <a:off x="2203849" y="3264554"/>
            <a:ext cx="1080000" cy="1080000"/>
          </a:xfrm>
          <a:prstGeom prst="hexagon">
            <a:avLst/>
          </a:prstGeom>
          <a:ln w="31750">
            <a:solidFill>
              <a:schemeClr val="accent6"/>
            </a:solidFill>
          </a:ln>
        </p:spPr>
      </p:pic>
      <p:pic>
        <p:nvPicPr>
          <p:cNvPr id="70" name="Picture Placeholder 49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4" b="16414"/>
          <a:stretch>
            <a:fillRect/>
          </a:stretch>
        </p:blipFill>
        <p:spPr>
          <a:xfrm>
            <a:off x="10997528" y="4387735"/>
            <a:ext cx="1080000" cy="1080000"/>
          </a:xfrm>
          <a:prstGeom prst="hexagon">
            <a:avLst/>
          </a:prstGeom>
          <a:ln w="31750">
            <a:solidFill>
              <a:schemeClr val="accent6"/>
            </a:solidFill>
          </a:ln>
        </p:spPr>
      </p:pic>
      <p:pic>
        <p:nvPicPr>
          <p:cNvPr id="76" name="Picture Placeholder 4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7167"/>
          <a:stretch>
            <a:fillRect/>
          </a:stretch>
        </p:blipFill>
        <p:spPr>
          <a:xfrm>
            <a:off x="1325189" y="3841664"/>
            <a:ext cx="1080000" cy="1080000"/>
          </a:xfrm>
          <a:prstGeom prst="hexagon">
            <a:avLst/>
          </a:prstGeom>
          <a:ln w="31750">
            <a:solidFill>
              <a:schemeClr val="accent6"/>
            </a:solidFill>
          </a:ln>
        </p:spPr>
      </p:pic>
      <p:pic>
        <p:nvPicPr>
          <p:cNvPr id="81" name="Picture Placeholder 43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b="14366"/>
          <a:stretch>
            <a:fillRect/>
          </a:stretch>
        </p:blipFill>
        <p:spPr>
          <a:xfrm>
            <a:off x="9241427" y="3250211"/>
            <a:ext cx="1080000" cy="1080000"/>
          </a:xfrm>
          <a:prstGeom prst="hexagon">
            <a:avLst/>
          </a:prstGeom>
          <a:ln w="31750">
            <a:solidFill>
              <a:schemeClr val="accent6"/>
            </a:solidFill>
          </a:ln>
        </p:spPr>
      </p:pic>
      <p:pic>
        <p:nvPicPr>
          <p:cNvPr id="83" name="Picture Placeholder 41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6" r="16976"/>
          <a:stretch>
            <a:fillRect/>
          </a:stretch>
        </p:blipFill>
        <p:spPr>
          <a:xfrm>
            <a:off x="2207663" y="4416516"/>
            <a:ext cx="1080000" cy="1080000"/>
          </a:xfrm>
          <a:prstGeom prst="hexagon">
            <a:avLst/>
          </a:prstGeom>
          <a:ln w="31750">
            <a:solidFill>
              <a:schemeClr val="accent6"/>
            </a:solidFill>
          </a:ln>
        </p:spPr>
      </p:pic>
      <p:sp>
        <p:nvSpPr>
          <p:cNvPr id="84" name="TextBox 61"/>
          <p:cNvSpPr txBox="1"/>
          <p:nvPr/>
        </p:nvSpPr>
        <p:spPr>
          <a:xfrm>
            <a:off x="1449413" y="3524526"/>
            <a:ext cx="826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/>
                </a:solidFill>
              </a:rPr>
              <a:t>Jäschke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85" name="TextBox 62"/>
          <p:cNvSpPr txBox="1"/>
          <p:nvPr/>
        </p:nvSpPr>
        <p:spPr>
          <a:xfrm>
            <a:off x="11139678" y="5440638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/>
                </a:solidFill>
              </a:rPr>
              <a:t>Schwille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92" name="TextBox 64"/>
          <p:cNvSpPr txBox="1"/>
          <p:nvPr/>
        </p:nvSpPr>
        <p:spPr>
          <a:xfrm>
            <a:off x="2377213" y="2944944"/>
            <a:ext cx="820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/>
                </a:solidFill>
              </a:rPr>
              <a:t>Zeymer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93" name="TextBox 65"/>
          <p:cNvSpPr txBox="1"/>
          <p:nvPr/>
        </p:nvSpPr>
        <p:spPr>
          <a:xfrm>
            <a:off x="9078732" y="2854042"/>
            <a:ext cx="1162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smtClean="0">
                <a:solidFill>
                  <a:schemeClr val="accent6"/>
                </a:solidFill>
              </a:rPr>
              <a:t>Niederholt-</a:t>
            </a:r>
          </a:p>
          <a:p>
            <a:pPr algn="ctr">
              <a:lnSpc>
                <a:spcPts val="1200"/>
              </a:lnSpc>
            </a:pPr>
            <a:r>
              <a:rPr lang="en-US" sz="1600" b="1" smtClean="0">
                <a:solidFill>
                  <a:schemeClr val="accent6"/>
                </a:solidFill>
              </a:rPr>
              <a:t>meyer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pic>
        <p:nvPicPr>
          <p:cNvPr id="94" name="Picture Placeholder 50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7167"/>
          <a:stretch>
            <a:fillRect/>
          </a:stretch>
        </p:blipFill>
        <p:spPr>
          <a:xfrm>
            <a:off x="3095791" y="4987171"/>
            <a:ext cx="1080000" cy="1080000"/>
          </a:xfrm>
          <a:prstGeom prst="hexagon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</p:pic>
      <p:pic>
        <p:nvPicPr>
          <p:cNvPr id="96" name="Picture Placeholder 45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12791"/>
          <a:stretch>
            <a:fillRect/>
          </a:stretch>
        </p:blipFill>
        <p:spPr>
          <a:xfrm>
            <a:off x="10098939" y="3821274"/>
            <a:ext cx="1080000" cy="1080000"/>
          </a:xfrm>
          <a:prstGeom prst="hexagon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</p:pic>
      <p:pic>
        <p:nvPicPr>
          <p:cNvPr id="97" name="Picture Placeholder 36"/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>
            <a:fillRect/>
          </a:stretch>
        </p:blipFill>
        <p:spPr>
          <a:xfrm>
            <a:off x="4841518" y="4976522"/>
            <a:ext cx="1080000" cy="1080000"/>
          </a:xfrm>
          <a:prstGeom prst="hexagon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</p:pic>
      <p:sp>
        <p:nvSpPr>
          <p:cNvPr id="98" name="TextBox 57"/>
          <p:cNvSpPr txBox="1"/>
          <p:nvPr/>
        </p:nvSpPr>
        <p:spPr>
          <a:xfrm>
            <a:off x="10335265" y="6006577"/>
            <a:ext cx="615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</a:rPr>
              <a:t>Mast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99" name="TextBox 58"/>
          <p:cNvSpPr txBox="1"/>
          <p:nvPr/>
        </p:nvSpPr>
        <p:spPr>
          <a:xfrm>
            <a:off x="3218696" y="6034996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</a:rPr>
              <a:t>Simmel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100" name="TextBox 59"/>
          <p:cNvSpPr txBox="1"/>
          <p:nvPr/>
        </p:nvSpPr>
        <p:spPr>
          <a:xfrm>
            <a:off x="10243829" y="3499657"/>
            <a:ext cx="9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5"/>
                </a:solidFill>
              </a:rPr>
              <a:t>Göpfrich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101" name="TextBox 60"/>
          <p:cNvSpPr txBox="1"/>
          <p:nvPr/>
        </p:nvSpPr>
        <p:spPr>
          <a:xfrm>
            <a:off x="5055031" y="6017290"/>
            <a:ext cx="69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</a:rPr>
              <a:t>Braun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102" name="Picture Placeholder 37"/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10" y="190354"/>
            <a:ext cx="918000" cy="1080000"/>
          </a:xfrm>
          <a:prstGeom prst="hexagon">
            <a:avLst/>
          </a:prstGeom>
          <a:ln w="31750">
            <a:solidFill>
              <a:schemeClr val="tx1"/>
            </a:solidFill>
          </a:ln>
        </p:spPr>
      </p:pic>
      <p:sp>
        <p:nvSpPr>
          <p:cNvPr id="103" name="TextBox 76"/>
          <p:cNvSpPr txBox="1"/>
          <p:nvPr/>
        </p:nvSpPr>
        <p:spPr>
          <a:xfrm>
            <a:off x="6807211" y="154946"/>
            <a:ext cx="2158763" cy="8104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800" dirty="0" smtClean="0"/>
              <a:t>Public Outreach</a:t>
            </a:r>
            <a:endParaRPr lang="en-US" sz="3800" dirty="0"/>
          </a:p>
        </p:txBody>
      </p:sp>
      <p:sp>
        <p:nvSpPr>
          <p:cNvPr id="104" name="TextBox 77"/>
          <p:cNvSpPr txBox="1"/>
          <p:nvPr/>
        </p:nvSpPr>
        <p:spPr>
          <a:xfrm>
            <a:off x="4767649" y="1241137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Heckl</a:t>
            </a:r>
            <a:endParaRPr lang="en-US" sz="1600" b="1" dirty="0" smtClean="0"/>
          </a:p>
        </p:txBody>
      </p:sp>
      <p:pic>
        <p:nvPicPr>
          <p:cNvPr id="105" name="Picture Placeholder 33"/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7" b="9207"/>
          <a:stretch>
            <a:fillRect/>
          </a:stretch>
        </p:blipFill>
        <p:spPr>
          <a:xfrm>
            <a:off x="9242031" y="4406380"/>
            <a:ext cx="1080000" cy="1080000"/>
          </a:xfrm>
          <a:prstGeom prst="hexagon">
            <a:avLst/>
          </a:prstGeom>
          <a:ln w="31750">
            <a:solidFill>
              <a:schemeClr val="accent3">
                <a:lumMod val="50000"/>
              </a:schemeClr>
            </a:solidFill>
          </a:ln>
        </p:spPr>
      </p:pic>
      <p:pic>
        <p:nvPicPr>
          <p:cNvPr id="106" name="Picture Placeholder 52"/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r="3011"/>
          <a:stretch>
            <a:fillRect/>
          </a:stretch>
        </p:blipFill>
        <p:spPr>
          <a:xfrm>
            <a:off x="3973249" y="4410010"/>
            <a:ext cx="1080000" cy="1080000"/>
          </a:xfrm>
          <a:prstGeom prst="hexagon">
            <a:avLst/>
          </a:prstGeom>
          <a:ln w="31750">
            <a:solidFill>
              <a:schemeClr val="accent3">
                <a:lumMod val="50000"/>
              </a:schemeClr>
            </a:solidFill>
          </a:ln>
        </p:spPr>
      </p:pic>
      <p:pic>
        <p:nvPicPr>
          <p:cNvPr id="107" name="Picture Placeholder 39"/>
          <p:cNvPicPr>
            <a:picLocks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0" b="16490"/>
          <a:stretch>
            <a:fillRect/>
          </a:stretch>
        </p:blipFill>
        <p:spPr>
          <a:xfrm>
            <a:off x="3972081" y="5559997"/>
            <a:ext cx="1080000" cy="1080000"/>
          </a:xfrm>
          <a:prstGeom prst="hexagon">
            <a:avLst/>
          </a:prstGeom>
          <a:ln w="31750">
            <a:solidFill>
              <a:schemeClr val="accent3">
                <a:lumMod val="50000"/>
              </a:schemeClr>
            </a:solidFill>
          </a:ln>
        </p:spPr>
      </p:pic>
      <p:pic>
        <p:nvPicPr>
          <p:cNvPr id="108" name="Picture Placeholder 38"/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 b="3640"/>
          <a:stretch>
            <a:fillRect/>
          </a:stretch>
        </p:blipFill>
        <p:spPr>
          <a:xfrm>
            <a:off x="7483908" y="5576130"/>
            <a:ext cx="1080000" cy="1080000"/>
          </a:xfrm>
          <a:prstGeom prst="hexagon">
            <a:avLst/>
          </a:prstGeom>
          <a:ln w="31750">
            <a:solidFill>
              <a:schemeClr val="accent3">
                <a:lumMod val="50000"/>
              </a:schemeClr>
            </a:solidFill>
          </a:ln>
        </p:spPr>
      </p:pic>
      <p:sp>
        <p:nvSpPr>
          <p:cNvPr id="109" name="TextBox 71"/>
          <p:cNvSpPr txBox="1"/>
          <p:nvPr/>
        </p:nvSpPr>
        <p:spPr>
          <a:xfrm>
            <a:off x="7550702" y="6605896"/>
            <a:ext cx="922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Ercolano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0" name="TextBox 72"/>
          <p:cNvSpPr txBox="1"/>
          <p:nvPr/>
        </p:nvSpPr>
        <p:spPr>
          <a:xfrm>
            <a:off x="9492664" y="5183853"/>
            <a:ext cx="575799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Alim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1" name="TextBox 73"/>
          <p:cNvSpPr txBox="1"/>
          <p:nvPr/>
        </p:nvSpPr>
        <p:spPr>
          <a:xfrm>
            <a:off x="4156335" y="4100623"/>
            <a:ext cx="752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Weber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2" name="TextBox 74"/>
          <p:cNvSpPr txBox="1"/>
          <p:nvPr/>
        </p:nvSpPr>
        <p:spPr>
          <a:xfrm>
            <a:off x="4102183" y="6594179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Gerland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25357" y="1498070"/>
            <a:ext cx="3660250" cy="24028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hteck 112"/>
          <p:cNvSpPr/>
          <p:nvPr/>
        </p:nvSpPr>
        <p:spPr>
          <a:xfrm>
            <a:off x="8315692" y="1461990"/>
            <a:ext cx="3820263" cy="24028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hteck 113"/>
          <p:cNvSpPr/>
          <p:nvPr/>
        </p:nvSpPr>
        <p:spPr>
          <a:xfrm>
            <a:off x="125357" y="1791417"/>
            <a:ext cx="3660250" cy="24028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hteck 114"/>
          <p:cNvSpPr/>
          <p:nvPr/>
        </p:nvSpPr>
        <p:spPr>
          <a:xfrm>
            <a:off x="8315692" y="1755338"/>
            <a:ext cx="3820263" cy="24028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hteck 115"/>
          <p:cNvSpPr/>
          <p:nvPr/>
        </p:nvSpPr>
        <p:spPr>
          <a:xfrm>
            <a:off x="125357" y="2084764"/>
            <a:ext cx="3660250" cy="24028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hteck 116"/>
          <p:cNvSpPr/>
          <p:nvPr/>
        </p:nvSpPr>
        <p:spPr>
          <a:xfrm>
            <a:off x="8315692" y="2060138"/>
            <a:ext cx="3820263" cy="24028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hteck 117"/>
          <p:cNvSpPr/>
          <p:nvPr/>
        </p:nvSpPr>
        <p:spPr>
          <a:xfrm>
            <a:off x="125357" y="2378110"/>
            <a:ext cx="3660250" cy="24028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hteck 118"/>
          <p:cNvSpPr/>
          <p:nvPr/>
        </p:nvSpPr>
        <p:spPr>
          <a:xfrm>
            <a:off x="8315692" y="2354778"/>
            <a:ext cx="3820263" cy="24028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8"/>
          <p:cNvSpPr/>
          <p:nvPr/>
        </p:nvSpPr>
        <p:spPr>
          <a:xfrm flipH="1">
            <a:off x="7763839" y="732014"/>
            <a:ext cx="4372116" cy="2579510"/>
          </a:xfrm>
          <a:prstGeom prst="rightArrow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7"/>
          <p:cNvSpPr/>
          <p:nvPr/>
        </p:nvSpPr>
        <p:spPr>
          <a:xfrm>
            <a:off x="116889" y="766955"/>
            <a:ext cx="4317205" cy="2589979"/>
          </a:xfrm>
          <a:prstGeom prst="rightArrow">
            <a:avLst/>
          </a:prstGeom>
          <a:noFill/>
          <a:ln w="38100">
            <a:solidFill>
              <a:srgbClr val="9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63"/>
          <p:cNvSpPr txBox="1"/>
          <p:nvPr/>
        </p:nvSpPr>
        <p:spPr>
          <a:xfrm>
            <a:off x="2253260" y="5193940"/>
            <a:ext cx="1082217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6"/>
                </a:solidFill>
              </a:rPr>
              <a:t>Mutschler</a:t>
            </a:r>
            <a:endParaRPr lang="en-US" sz="1600" b="1" dirty="0" smtClean="0">
              <a:solidFill>
                <a:schemeClr val="accent6"/>
              </a:solidFill>
            </a:endParaRPr>
          </a:p>
        </p:txBody>
      </p:sp>
      <p:sp>
        <p:nvSpPr>
          <p:cNvPr id="123" name="Textfeld 122"/>
          <p:cNvSpPr txBox="1"/>
          <p:nvPr/>
        </p:nvSpPr>
        <p:spPr>
          <a:xfrm>
            <a:off x="4260200" y="3698105"/>
            <a:ext cx="3657604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002060"/>
                </a:solidFill>
              </a:rPr>
              <a:t>Prebiotic Environments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122" name="Freihandform 121"/>
          <p:cNvSpPr/>
          <p:nvPr/>
        </p:nvSpPr>
        <p:spPr>
          <a:xfrm>
            <a:off x="4504212" y="2253343"/>
            <a:ext cx="3329933" cy="1534177"/>
          </a:xfrm>
          <a:custGeom>
            <a:avLst/>
            <a:gdLst>
              <a:gd name="connsiteX0" fmla="*/ 3537857 w 3537857"/>
              <a:gd name="connsiteY0" fmla="*/ 1850571 h 1850571"/>
              <a:gd name="connsiteX1" fmla="*/ 0 w 3537857"/>
              <a:gd name="connsiteY1" fmla="*/ 1850571 h 1850571"/>
              <a:gd name="connsiteX2" fmla="*/ 849085 w 3537857"/>
              <a:gd name="connsiteY2" fmla="*/ 0 h 1850571"/>
              <a:gd name="connsiteX3" fmla="*/ 2677885 w 3537857"/>
              <a:gd name="connsiteY3" fmla="*/ 0 h 1850571"/>
              <a:gd name="connsiteX4" fmla="*/ 3537857 w 3537857"/>
              <a:gd name="connsiteY4" fmla="*/ 1850571 h 1850571"/>
              <a:gd name="connsiteX0" fmla="*/ 3537857 w 3537857"/>
              <a:gd name="connsiteY0" fmla="*/ 1850571 h 1850571"/>
              <a:gd name="connsiteX1" fmla="*/ 0 w 3537857"/>
              <a:gd name="connsiteY1" fmla="*/ 1850571 h 1850571"/>
              <a:gd name="connsiteX2" fmla="*/ 849085 w 3537857"/>
              <a:gd name="connsiteY2" fmla="*/ 0 h 1850571"/>
              <a:gd name="connsiteX3" fmla="*/ 2916261 w 3537857"/>
              <a:gd name="connsiteY3" fmla="*/ 0 h 1850571"/>
              <a:gd name="connsiteX4" fmla="*/ 3537857 w 3537857"/>
              <a:gd name="connsiteY4" fmla="*/ 1850571 h 1850571"/>
              <a:gd name="connsiteX0" fmla="*/ 3537857 w 3537857"/>
              <a:gd name="connsiteY0" fmla="*/ 1850571 h 1850571"/>
              <a:gd name="connsiteX1" fmla="*/ 0 w 3537857"/>
              <a:gd name="connsiteY1" fmla="*/ 1850571 h 1850571"/>
              <a:gd name="connsiteX2" fmla="*/ 758275 w 3537857"/>
              <a:gd name="connsiteY2" fmla="*/ 0 h 1850571"/>
              <a:gd name="connsiteX3" fmla="*/ 2916261 w 3537857"/>
              <a:gd name="connsiteY3" fmla="*/ 0 h 1850571"/>
              <a:gd name="connsiteX4" fmla="*/ 3537857 w 3537857"/>
              <a:gd name="connsiteY4" fmla="*/ 1850571 h 185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857" h="1850571">
                <a:moveTo>
                  <a:pt x="3537857" y="1850571"/>
                </a:moveTo>
                <a:lnTo>
                  <a:pt x="0" y="1850571"/>
                </a:lnTo>
                <a:lnTo>
                  <a:pt x="758275" y="0"/>
                </a:lnTo>
                <a:lnTo>
                  <a:pt x="2916261" y="0"/>
                </a:lnTo>
                <a:lnTo>
                  <a:pt x="3537857" y="1850571"/>
                </a:lnTo>
                <a:close/>
              </a:path>
            </a:pathLst>
          </a:cu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feld 123"/>
          <p:cNvSpPr txBox="1"/>
          <p:nvPr/>
        </p:nvSpPr>
        <p:spPr>
          <a:xfrm>
            <a:off x="4751545" y="3072819"/>
            <a:ext cx="1297278" cy="541559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Time scale</a:t>
            </a:r>
          </a:p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of weeks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6065034" y="2605945"/>
            <a:ext cx="1524776" cy="528350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Core </a:t>
            </a:r>
          </a:p>
          <a:p>
            <a:pPr algn="ctr">
              <a:lnSpc>
                <a:spcPts val="1700"/>
              </a:lnSpc>
            </a:pP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Mechanisms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1" name="Gerade Verbindung mit Pfeil 120"/>
          <p:cNvCxnSpPr/>
          <p:nvPr/>
        </p:nvCxnSpPr>
        <p:spPr>
          <a:xfrm flipV="1">
            <a:off x="6083908" y="2265202"/>
            <a:ext cx="0" cy="1477988"/>
          </a:xfrm>
          <a:prstGeom prst="straightConnector1">
            <a:avLst/>
          </a:prstGeom>
          <a:ln w="63500" cap="rnd">
            <a:solidFill>
              <a:srgbClr val="2997DB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3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56" grpId="0"/>
      <p:bldP spid="57" grpId="0"/>
      <p:bldP spid="58" grpId="0"/>
      <p:bldP spid="59" grpId="0"/>
      <p:bldP spid="60" grpId="0"/>
      <p:bldP spid="65" grpId="0"/>
      <p:bldP spid="66" grpId="0"/>
      <p:bldP spid="67" grpId="0"/>
      <p:bldP spid="68" grpId="0"/>
      <p:bldP spid="84" grpId="0"/>
      <p:bldP spid="85" grpId="0"/>
      <p:bldP spid="92" grpId="0"/>
      <p:bldP spid="93" grpId="0"/>
      <p:bldP spid="98" grpId="0"/>
      <p:bldP spid="99" grpId="0"/>
      <p:bldP spid="100" grpId="0"/>
      <p:bldP spid="101" grpId="0"/>
      <p:bldP spid="103" grpId="0"/>
      <p:bldP spid="104" grpId="0"/>
      <p:bldP spid="109" grpId="0"/>
      <p:bldP spid="110" grpId="0" animBg="1"/>
      <p:bldP spid="111" grpId="0"/>
      <p:bldP spid="112" grpId="0"/>
      <p:bldP spid="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fik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088" y="-1"/>
            <a:ext cx="3889576" cy="6156214"/>
          </a:xfrm>
          <a:prstGeom prst="rect">
            <a:avLst/>
          </a:prstGeom>
        </p:spPr>
      </p:pic>
      <p:sp>
        <p:nvSpPr>
          <p:cNvPr id="74" name="Rechteck 73"/>
          <p:cNvSpPr/>
          <p:nvPr/>
        </p:nvSpPr>
        <p:spPr>
          <a:xfrm>
            <a:off x="4153361" y="0"/>
            <a:ext cx="3889576" cy="615621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64"/>
          <p:cNvSpPr txBox="1"/>
          <p:nvPr/>
        </p:nvSpPr>
        <p:spPr>
          <a:xfrm>
            <a:off x="642987" y="666454"/>
            <a:ext cx="2716770" cy="451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3800" b="1" smtClean="0"/>
              <a:t>12 year Goal</a:t>
            </a:r>
            <a:endParaRPr lang="en-US" sz="3800" b="1" dirty="0"/>
          </a:p>
        </p:txBody>
      </p:sp>
      <p:sp>
        <p:nvSpPr>
          <p:cNvPr id="51" name="TextBox 64"/>
          <p:cNvSpPr txBox="1"/>
          <p:nvPr/>
        </p:nvSpPr>
        <p:spPr>
          <a:xfrm>
            <a:off x="4388713" y="13648"/>
            <a:ext cx="2800831" cy="1455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de-DE" sz="3800" b="1" smtClean="0">
                <a:solidFill>
                  <a:srgbClr val="C00000"/>
                </a:solidFill>
              </a:rPr>
              <a:t>Autonomous</a:t>
            </a:r>
          </a:p>
          <a:p>
            <a:pPr algn="ctr">
              <a:lnSpc>
                <a:spcPts val="3500"/>
              </a:lnSpc>
            </a:pPr>
            <a:r>
              <a:rPr lang="de-DE" sz="3800" b="1" smtClean="0">
                <a:solidFill>
                  <a:srgbClr val="C00000"/>
                </a:solidFill>
              </a:rPr>
              <a:t>Darwinian</a:t>
            </a:r>
            <a:endParaRPr lang="de-DE" sz="3800" b="1">
              <a:solidFill>
                <a:srgbClr val="C00000"/>
              </a:solidFill>
            </a:endParaRPr>
          </a:p>
          <a:p>
            <a:pPr algn="ctr">
              <a:lnSpc>
                <a:spcPts val="3500"/>
              </a:lnSpc>
            </a:pPr>
            <a:r>
              <a:rPr lang="de-DE" sz="3800" b="1">
                <a:solidFill>
                  <a:srgbClr val="C00000"/>
                </a:solidFill>
              </a:rPr>
              <a:t>Evolution</a:t>
            </a:r>
            <a:endParaRPr lang="en-US" sz="3800" b="1" dirty="0">
              <a:solidFill>
                <a:srgbClr val="C00000"/>
              </a:solidFill>
            </a:endParaRPr>
          </a:p>
        </p:txBody>
      </p:sp>
      <p:sp>
        <p:nvSpPr>
          <p:cNvPr id="69" name="Bogen 68"/>
          <p:cNvSpPr/>
          <p:nvPr/>
        </p:nvSpPr>
        <p:spPr>
          <a:xfrm>
            <a:off x="2146080" y="2383277"/>
            <a:ext cx="6025153" cy="2023354"/>
          </a:xfrm>
          <a:prstGeom prst="arc">
            <a:avLst>
              <a:gd name="adj1" fmla="val 20675721"/>
              <a:gd name="adj2" fmla="val 521783"/>
            </a:avLst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Gerader Verbinder 69"/>
          <p:cNvCxnSpPr>
            <a:stCxn id="69" idx="2"/>
          </p:cNvCxnSpPr>
          <p:nvPr/>
        </p:nvCxnSpPr>
        <p:spPr>
          <a:xfrm flipH="1">
            <a:off x="4387174" y="3814299"/>
            <a:ext cx="3513070" cy="2341914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Bogen 80"/>
          <p:cNvSpPr/>
          <p:nvPr/>
        </p:nvSpPr>
        <p:spPr>
          <a:xfrm rot="11502245">
            <a:off x="5003566" y="2370516"/>
            <a:ext cx="3124147" cy="985669"/>
          </a:xfrm>
          <a:prstGeom prst="arc">
            <a:avLst>
              <a:gd name="adj1" fmla="val 20272763"/>
              <a:gd name="adj2" fmla="val 1044954"/>
            </a:avLst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Bogen 81"/>
          <p:cNvSpPr/>
          <p:nvPr/>
        </p:nvSpPr>
        <p:spPr>
          <a:xfrm rot="18089580">
            <a:off x="4641105" y="498574"/>
            <a:ext cx="2872087" cy="2458153"/>
          </a:xfrm>
          <a:prstGeom prst="arc">
            <a:avLst>
              <a:gd name="adj1" fmla="val 6854704"/>
              <a:gd name="adj2" fmla="val 10215248"/>
            </a:avLst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Bogen 82"/>
          <p:cNvSpPr/>
          <p:nvPr/>
        </p:nvSpPr>
        <p:spPr>
          <a:xfrm rot="14360138">
            <a:off x="4412637" y="312076"/>
            <a:ext cx="2872087" cy="2728664"/>
          </a:xfrm>
          <a:prstGeom prst="arc">
            <a:avLst>
              <a:gd name="adj1" fmla="val 5291179"/>
              <a:gd name="adj2" fmla="val 10215248"/>
            </a:avLst>
          </a:prstGeom>
          <a:ln w="79375">
            <a:solidFill>
              <a:schemeClr val="tx1"/>
            </a:solidFill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fik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088" y="-1"/>
            <a:ext cx="3889576" cy="6156214"/>
          </a:xfrm>
          <a:prstGeom prst="rect">
            <a:avLst/>
          </a:prstGeom>
        </p:spPr>
      </p:pic>
      <p:sp>
        <p:nvSpPr>
          <p:cNvPr id="74" name="Rechteck 73"/>
          <p:cNvSpPr/>
          <p:nvPr/>
        </p:nvSpPr>
        <p:spPr>
          <a:xfrm>
            <a:off x="4153361" y="0"/>
            <a:ext cx="3889576" cy="615621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64"/>
          <p:cNvSpPr txBox="1"/>
          <p:nvPr/>
        </p:nvSpPr>
        <p:spPr>
          <a:xfrm>
            <a:off x="642987" y="666454"/>
            <a:ext cx="2716770" cy="451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3800" b="1" smtClean="0"/>
              <a:t>12 year Goal</a:t>
            </a:r>
            <a:endParaRPr lang="en-US" sz="38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380" y="38731"/>
            <a:ext cx="4006615" cy="3736719"/>
          </a:xfrm>
          <a:prstGeom prst="rect">
            <a:avLst/>
          </a:prstGeom>
        </p:spPr>
      </p:pic>
      <p:sp>
        <p:nvSpPr>
          <p:cNvPr id="51" name="TextBox 64"/>
          <p:cNvSpPr txBox="1"/>
          <p:nvPr/>
        </p:nvSpPr>
        <p:spPr>
          <a:xfrm>
            <a:off x="4388713" y="13648"/>
            <a:ext cx="2800831" cy="1455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de-DE" sz="3800" b="1" smtClean="0">
                <a:solidFill>
                  <a:srgbClr val="C00000"/>
                </a:solidFill>
              </a:rPr>
              <a:t>Autonomous</a:t>
            </a:r>
          </a:p>
          <a:p>
            <a:pPr algn="ctr">
              <a:lnSpc>
                <a:spcPts val="3500"/>
              </a:lnSpc>
            </a:pPr>
            <a:r>
              <a:rPr lang="de-DE" sz="3800" b="1" smtClean="0">
                <a:solidFill>
                  <a:srgbClr val="C00000"/>
                </a:solidFill>
              </a:rPr>
              <a:t>Darwinian</a:t>
            </a:r>
            <a:endParaRPr lang="de-DE" sz="3800" b="1">
              <a:solidFill>
                <a:srgbClr val="C00000"/>
              </a:solidFill>
            </a:endParaRPr>
          </a:p>
          <a:p>
            <a:pPr algn="ctr">
              <a:lnSpc>
                <a:spcPts val="3500"/>
              </a:lnSpc>
            </a:pPr>
            <a:r>
              <a:rPr lang="de-DE" sz="3800" b="1">
                <a:solidFill>
                  <a:srgbClr val="C00000"/>
                </a:solidFill>
              </a:rPr>
              <a:t>Evolution</a:t>
            </a:r>
            <a:endParaRPr lang="en-US" sz="3800" b="1" dirty="0">
              <a:solidFill>
                <a:srgbClr val="C0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593458" y="4665329"/>
            <a:ext cx="2523890" cy="2032158"/>
            <a:chOff x="1593458" y="4665329"/>
            <a:chExt cx="2523890" cy="2032158"/>
          </a:xfrm>
        </p:grpSpPr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3458" y="4665329"/>
              <a:ext cx="2523890" cy="2032158"/>
            </a:xfrm>
            <a:prstGeom prst="rect">
              <a:avLst/>
            </a:prstGeom>
          </p:spPr>
        </p:pic>
        <p:sp>
          <p:nvSpPr>
            <p:cNvPr id="61" name="Bogen 60"/>
            <p:cNvSpPr/>
            <p:nvPr/>
          </p:nvSpPr>
          <p:spPr>
            <a:xfrm rot="5699319" flipH="1">
              <a:off x="2072536" y="5353267"/>
              <a:ext cx="976247" cy="601450"/>
            </a:xfrm>
            <a:prstGeom prst="arc">
              <a:avLst>
                <a:gd name="adj1" fmla="val 5291179"/>
                <a:gd name="adj2" fmla="val 12986315"/>
              </a:avLst>
            </a:prstGeom>
            <a:ln w="69850">
              <a:solidFill>
                <a:schemeClr val="tx1"/>
              </a:solidFill>
              <a:headEnd type="triangle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Bogen 68"/>
          <p:cNvSpPr/>
          <p:nvPr/>
        </p:nvSpPr>
        <p:spPr>
          <a:xfrm>
            <a:off x="2146080" y="2383277"/>
            <a:ext cx="6025153" cy="2023354"/>
          </a:xfrm>
          <a:prstGeom prst="arc">
            <a:avLst>
              <a:gd name="adj1" fmla="val 20675721"/>
              <a:gd name="adj2" fmla="val 521783"/>
            </a:avLst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Gerader Verbinder 69"/>
          <p:cNvCxnSpPr>
            <a:stCxn id="69" idx="2"/>
          </p:cNvCxnSpPr>
          <p:nvPr/>
        </p:nvCxnSpPr>
        <p:spPr>
          <a:xfrm flipH="1">
            <a:off x="4387174" y="3814299"/>
            <a:ext cx="3513070" cy="2341914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64"/>
          <p:cNvSpPr txBox="1"/>
          <p:nvPr/>
        </p:nvSpPr>
        <p:spPr>
          <a:xfrm>
            <a:off x="3568213" y="6088118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9A0000"/>
                </a:solidFill>
              </a:rPr>
              <a:t>A1,2,3</a:t>
            </a:r>
            <a:endParaRPr lang="en-US" sz="3200" b="1" dirty="0">
              <a:solidFill>
                <a:srgbClr val="9A0000"/>
              </a:solidFill>
            </a:endParaRPr>
          </a:p>
        </p:txBody>
      </p:sp>
      <p:sp>
        <p:nvSpPr>
          <p:cNvPr id="78" name="TextBox 64"/>
          <p:cNvSpPr txBox="1"/>
          <p:nvPr/>
        </p:nvSpPr>
        <p:spPr>
          <a:xfrm>
            <a:off x="978171" y="6047796"/>
            <a:ext cx="2575192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Generation and</a:t>
            </a:r>
          </a:p>
          <a:p>
            <a:pPr algn="ctr">
              <a:lnSpc>
                <a:spcPts val="2400"/>
              </a:lnSpc>
            </a:pPr>
            <a:r>
              <a:rPr lang="de-DE" sz="2400" b="1" smtClean="0"/>
              <a:t>Replication of RNA</a:t>
            </a:r>
            <a:endParaRPr lang="en-US" sz="2400" b="1" dirty="0"/>
          </a:p>
        </p:txBody>
      </p:sp>
      <p:pic>
        <p:nvPicPr>
          <p:cNvPr id="79" name="Grafik 7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884" y="4794500"/>
            <a:ext cx="2474569" cy="1234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1" name="Bogen 80"/>
          <p:cNvSpPr/>
          <p:nvPr/>
        </p:nvSpPr>
        <p:spPr>
          <a:xfrm rot="11502245">
            <a:off x="5003566" y="2370516"/>
            <a:ext cx="3124147" cy="985669"/>
          </a:xfrm>
          <a:prstGeom prst="arc">
            <a:avLst>
              <a:gd name="adj1" fmla="val 20272763"/>
              <a:gd name="adj2" fmla="val 1044954"/>
            </a:avLst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Bogen 81"/>
          <p:cNvSpPr/>
          <p:nvPr/>
        </p:nvSpPr>
        <p:spPr>
          <a:xfrm rot="18089580">
            <a:off x="4641105" y="498574"/>
            <a:ext cx="2872087" cy="2458153"/>
          </a:xfrm>
          <a:prstGeom prst="arc">
            <a:avLst>
              <a:gd name="adj1" fmla="val 6854704"/>
              <a:gd name="adj2" fmla="val 10215248"/>
            </a:avLst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Bogen 82"/>
          <p:cNvSpPr/>
          <p:nvPr/>
        </p:nvSpPr>
        <p:spPr>
          <a:xfrm rot="14360138">
            <a:off x="4412637" y="312076"/>
            <a:ext cx="2872087" cy="2728664"/>
          </a:xfrm>
          <a:prstGeom prst="arc">
            <a:avLst>
              <a:gd name="adj1" fmla="val 5291179"/>
              <a:gd name="adj2" fmla="val 10215248"/>
            </a:avLst>
          </a:prstGeom>
          <a:ln w="79375">
            <a:solidFill>
              <a:schemeClr val="tx1"/>
            </a:solidFill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64"/>
          <p:cNvSpPr txBox="1"/>
          <p:nvPr/>
        </p:nvSpPr>
        <p:spPr>
          <a:xfrm>
            <a:off x="5444953" y="5331211"/>
            <a:ext cx="93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B3,4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6" name="TextBox 64"/>
          <p:cNvSpPr txBox="1"/>
          <p:nvPr/>
        </p:nvSpPr>
        <p:spPr>
          <a:xfrm>
            <a:off x="6175949" y="5099098"/>
            <a:ext cx="2822503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Geothermal Systems</a:t>
            </a:r>
          </a:p>
          <a:p>
            <a:pPr algn="ctr">
              <a:lnSpc>
                <a:spcPts val="2400"/>
              </a:lnSpc>
            </a:pPr>
            <a:r>
              <a:rPr lang="de-DE" sz="2400" b="1"/>
              <a:t>f</a:t>
            </a:r>
            <a:r>
              <a:rPr lang="de-DE" sz="2400" b="1" smtClean="0"/>
              <a:t>or RNA reactions</a:t>
            </a:r>
            <a:endParaRPr lang="en-US" sz="2400" b="1" dirty="0"/>
          </a:p>
        </p:txBody>
      </p:sp>
      <p:pic>
        <p:nvPicPr>
          <p:cNvPr id="87" name="Grafik 8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626" y="5754154"/>
            <a:ext cx="2000418" cy="106628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8" name="Gerader Verbinder 87"/>
          <p:cNvCxnSpPr/>
          <p:nvPr/>
        </p:nvCxnSpPr>
        <p:spPr>
          <a:xfrm flipH="1">
            <a:off x="5202556" y="5628361"/>
            <a:ext cx="294412" cy="0"/>
          </a:xfrm>
          <a:prstGeom prst="line">
            <a:avLst/>
          </a:prstGeom>
          <a:ln w="793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64"/>
          <p:cNvSpPr txBox="1"/>
          <p:nvPr/>
        </p:nvSpPr>
        <p:spPr>
          <a:xfrm>
            <a:off x="5635065" y="4044169"/>
            <a:ext cx="1252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smtClean="0">
                <a:solidFill>
                  <a:srgbClr val="002060"/>
                </a:solidFill>
              </a:rPr>
              <a:t>B5,6,7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0" name="TextBox 64"/>
          <p:cNvSpPr txBox="1"/>
          <p:nvPr/>
        </p:nvSpPr>
        <p:spPr>
          <a:xfrm>
            <a:off x="3445032" y="4023926"/>
            <a:ext cx="2268763" cy="695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Nonequilibria to</a:t>
            </a:r>
          </a:p>
          <a:p>
            <a:pPr algn="ctr">
              <a:lnSpc>
                <a:spcPts val="2300"/>
              </a:lnSpc>
            </a:pPr>
            <a:r>
              <a:rPr lang="de-DE" sz="2400" b="1" smtClean="0"/>
              <a:t>drive reactions</a:t>
            </a:r>
            <a:endParaRPr lang="en-US" sz="2400" b="1" dirty="0"/>
          </a:p>
        </p:txBody>
      </p:sp>
      <p:pic>
        <p:nvPicPr>
          <p:cNvPr id="91" name="Grafik 9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815" y="3584251"/>
            <a:ext cx="2465101" cy="110758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2" name="Gerader Verbinder 91"/>
          <p:cNvCxnSpPr/>
          <p:nvPr/>
        </p:nvCxnSpPr>
        <p:spPr>
          <a:xfrm flipH="1">
            <a:off x="6795226" y="4336556"/>
            <a:ext cx="294412" cy="0"/>
          </a:xfrm>
          <a:prstGeom prst="line">
            <a:avLst/>
          </a:prstGeom>
          <a:ln w="793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r Verbinder 92"/>
          <p:cNvCxnSpPr/>
          <p:nvPr/>
        </p:nvCxnSpPr>
        <p:spPr>
          <a:xfrm flipH="1">
            <a:off x="4098609" y="6152628"/>
            <a:ext cx="269626" cy="0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RNA_white_slow_ro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lum bright="4000"/>
          </a:blip>
          <a:stretch>
            <a:fillRect/>
          </a:stretch>
        </p:blipFill>
        <p:spPr>
          <a:xfrm>
            <a:off x="8969253" y="3687870"/>
            <a:ext cx="3109748" cy="327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47" grpId="0"/>
      <p:bldP spid="77" grpId="0"/>
      <p:bldP spid="78" grpId="0"/>
      <p:bldP spid="85" grpId="0"/>
      <p:bldP spid="86" grpId="0"/>
      <p:bldP spid="89" grpId="0"/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80" y="38731"/>
            <a:ext cx="4006615" cy="373671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088" y="-1"/>
            <a:ext cx="3889576" cy="615621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153361" y="0"/>
            <a:ext cx="3889576" cy="615621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fik 8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7" y="1470940"/>
            <a:ext cx="2566851" cy="9705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Bogen 9"/>
          <p:cNvSpPr/>
          <p:nvPr/>
        </p:nvSpPr>
        <p:spPr>
          <a:xfrm>
            <a:off x="2146080" y="2383277"/>
            <a:ext cx="6025153" cy="2023354"/>
          </a:xfrm>
          <a:prstGeom prst="arc">
            <a:avLst>
              <a:gd name="adj1" fmla="val 20675721"/>
              <a:gd name="adj2" fmla="val 521783"/>
            </a:avLst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r Verbinder 11"/>
          <p:cNvCxnSpPr>
            <a:stCxn id="10" idx="2"/>
          </p:cNvCxnSpPr>
          <p:nvPr/>
        </p:nvCxnSpPr>
        <p:spPr>
          <a:xfrm flipH="1">
            <a:off x="4387174" y="3814299"/>
            <a:ext cx="3513070" cy="2341914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ogen 24"/>
          <p:cNvSpPr/>
          <p:nvPr/>
        </p:nvSpPr>
        <p:spPr>
          <a:xfrm rot="11502245">
            <a:off x="5003566" y="2370516"/>
            <a:ext cx="3124147" cy="985669"/>
          </a:xfrm>
          <a:prstGeom prst="arc">
            <a:avLst>
              <a:gd name="adj1" fmla="val 20272763"/>
              <a:gd name="adj2" fmla="val 1044954"/>
            </a:avLst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Bogen 25"/>
          <p:cNvSpPr/>
          <p:nvPr/>
        </p:nvSpPr>
        <p:spPr>
          <a:xfrm rot="18089580">
            <a:off x="4641105" y="498574"/>
            <a:ext cx="2872087" cy="2458153"/>
          </a:xfrm>
          <a:prstGeom prst="arc">
            <a:avLst>
              <a:gd name="adj1" fmla="val 6854704"/>
              <a:gd name="adj2" fmla="val 10215248"/>
            </a:avLst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64"/>
          <p:cNvSpPr txBox="1"/>
          <p:nvPr/>
        </p:nvSpPr>
        <p:spPr>
          <a:xfrm>
            <a:off x="3568213" y="6088118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9A0000"/>
                </a:solidFill>
              </a:rPr>
              <a:t>A1,2,3</a:t>
            </a:r>
            <a:endParaRPr lang="en-US" sz="3200" b="1" dirty="0">
              <a:solidFill>
                <a:srgbClr val="9A0000"/>
              </a:solidFill>
            </a:endParaRPr>
          </a:p>
        </p:txBody>
      </p:sp>
      <p:sp>
        <p:nvSpPr>
          <p:cNvPr id="50" name="Bogen 49"/>
          <p:cNvSpPr/>
          <p:nvPr/>
        </p:nvSpPr>
        <p:spPr>
          <a:xfrm rot="14360138">
            <a:off x="4412637" y="312076"/>
            <a:ext cx="2872087" cy="2728664"/>
          </a:xfrm>
          <a:prstGeom prst="arc">
            <a:avLst>
              <a:gd name="adj1" fmla="val 5291179"/>
              <a:gd name="adj2" fmla="val 10215248"/>
            </a:avLst>
          </a:prstGeom>
          <a:ln w="79375">
            <a:solidFill>
              <a:schemeClr val="tx1"/>
            </a:solidFill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64"/>
          <p:cNvSpPr txBox="1"/>
          <p:nvPr/>
        </p:nvSpPr>
        <p:spPr>
          <a:xfrm>
            <a:off x="5444953" y="5331211"/>
            <a:ext cx="93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B3,4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3" name="TextBox 64"/>
          <p:cNvSpPr txBox="1"/>
          <p:nvPr/>
        </p:nvSpPr>
        <p:spPr>
          <a:xfrm>
            <a:off x="5635065" y="4044169"/>
            <a:ext cx="1252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smtClean="0">
                <a:solidFill>
                  <a:srgbClr val="002060"/>
                </a:solidFill>
              </a:rPr>
              <a:t>B5,6,7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4" name="TextBox 64"/>
          <p:cNvSpPr txBox="1"/>
          <p:nvPr/>
        </p:nvSpPr>
        <p:spPr>
          <a:xfrm>
            <a:off x="7706600" y="3850098"/>
            <a:ext cx="93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smtClean="0">
                <a:solidFill>
                  <a:srgbClr val="002060"/>
                </a:solidFill>
              </a:rPr>
              <a:t>B1,2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5" name="TextBox 64"/>
          <p:cNvSpPr txBox="1"/>
          <p:nvPr/>
        </p:nvSpPr>
        <p:spPr>
          <a:xfrm>
            <a:off x="7444646" y="2232960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smtClean="0">
                <a:solidFill>
                  <a:srgbClr val="9A0000"/>
                </a:solidFill>
              </a:rPr>
              <a:t>A4,5,6</a:t>
            </a:r>
            <a:endParaRPr lang="en-US" sz="3200" b="1" dirty="0">
              <a:solidFill>
                <a:srgbClr val="9A0000"/>
              </a:solidFill>
            </a:endParaRPr>
          </a:p>
        </p:txBody>
      </p:sp>
      <p:sp>
        <p:nvSpPr>
          <p:cNvPr id="56" name="TextBox 64"/>
          <p:cNvSpPr txBox="1"/>
          <p:nvPr/>
        </p:nvSpPr>
        <p:spPr>
          <a:xfrm>
            <a:off x="3514887" y="2074514"/>
            <a:ext cx="147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smtClean="0">
                <a:solidFill>
                  <a:srgbClr val="9A0000"/>
                </a:solidFill>
              </a:rPr>
              <a:t>A7,9,10</a:t>
            </a:r>
            <a:endParaRPr lang="en-US" sz="3200" b="1" dirty="0">
              <a:solidFill>
                <a:srgbClr val="9A0000"/>
              </a:solidFill>
            </a:endParaRPr>
          </a:p>
        </p:txBody>
      </p:sp>
      <p:sp>
        <p:nvSpPr>
          <p:cNvPr id="57" name="TextBox 64"/>
          <p:cNvSpPr txBox="1"/>
          <p:nvPr/>
        </p:nvSpPr>
        <p:spPr>
          <a:xfrm>
            <a:off x="4005117" y="2655642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smtClean="0">
                <a:solidFill>
                  <a:srgbClr val="9A0000"/>
                </a:solidFill>
              </a:rPr>
              <a:t>A8,11</a:t>
            </a:r>
            <a:endParaRPr lang="en-US" sz="3200" b="1" dirty="0">
              <a:solidFill>
                <a:srgbClr val="9A0000"/>
              </a:solidFill>
            </a:endParaRPr>
          </a:p>
        </p:txBody>
      </p:sp>
      <p:sp>
        <p:nvSpPr>
          <p:cNvPr id="58" name="TextBox 64"/>
          <p:cNvSpPr txBox="1"/>
          <p:nvPr/>
        </p:nvSpPr>
        <p:spPr>
          <a:xfrm>
            <a:off x="6022968" y="1844107"/>
            <a:ext cx="93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smtClean="0">
                <a:solidFill>
                  <a:srgbClr val="002060"/>
                </a:solidFill>
              </a:rPr>
              <a:t>B8,9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9" name="TextBox 64"/>
          <p:cNvSpPr txBox="1"/>
          <p:nvPr/>
        </p:nvSpPr>
        <p:spPr>
          <a:xfrm>
            <a:off x="7343443" y="994146"/>
            <a:ext cx="1354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smtClean="0">
                <a:solidFill>
                  <a:srgbClr val="002060"/>
                </a:solidFill>
              </a:rPr>
              <a:t>B10,11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78171" y="6047796"/>
            <a:ext cx="2575192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Generation and</a:t>
            </a:r>
          </a:p>
          <a:p>
            <a:pPr algn="ctr">
              <a:lnSpc>
                <a:spcPts val="2400"/>
              </a:lnSpc>
            </a:pPr>
            <a:r>
              <a:rPr lang="de-DE" sz="2400" b="1" smtClean="0"/>
              <a:t>Replication of RNA</a:t>
            </a:r>
            <a:endParaRPr lang="en-US" sz="2400" b="1" dirty="0"/>
          </a:p>
        </p:txBody>
      </p:sp>
      <p:pic>
        <p:nvPicPr>
          <p:cNvPr id="66" name="Grafik 6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884" y="4794500"/>
            <a:ext cx="2474569" cy="1234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7" name="TextBox 64"/>
          <p:cNvSpPr txBox="1"/>
          <p:nvPr/>
        </p:nvSpPr>
        <p:spPr>
          <a:xfrm>
            <a:off x="8676633" y="2334631"/>
            <a:ext cx="3216714" cy="404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RNA Networks and Gels</a:t>
            </a:r>
            <a:endParaRPr lang="en-US" sz="2400" b="1" dirty="0"/>
          </a:p>
        </p:txBody>
      </p:sp>
      <p:sp>
        <p:nvSpPr>
          <p:cNvPr id="68" name="TextBox 64"/>
          <p:cNvSpPr txBox="1"/>
          <p:nvPr/>
        </p:nvSpPr>
        <p:spPr>
          <a:xfrm>
            <a:off x="2574273" y="1579158"/>
            <a:ext cx="219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RNA Catalysis</a:t>
            </a:r>
          </a:p>
          <a:p>
            <a:pPr algn="ctr">
              <a:lnSpc>
                <a:spcPts val="2400"/>
              </a:lnSpc>
            </a:pPr>
            <a:r>
              <a:rPr lang="de-DE" sz="2400" b="1" smtClean="0"/>
              <a:t>and Translation</a:t>
            </a:r>
            <a:endParaRPr lang="en-US" sz="2400" b="1" dirty="0"/>
          </a:p>
        </p:txBody>
      </p:sp>
      <p:sp>
        <p:nvSpPr>
          <p:cNvPr id="69" name="TextBox 64"/>
          <p:cNvSpPr txBox="1"/>
          <p:nvPr/>
        </p:nvSpPr>
        <p:spPr>
          <a:xfrm>
            <a:off x="3605755" y="3089782"/>
            <a:ext cx="2347374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RNA and Peptide</a:t>
            </a:r>
          </a:p>
          <a:p>
            <a:pPr algn="ctr">
              <a:lnSpc>
                <a:spcPts val="2400"/>
              </a:lnSpc>
            </a:pPr>
            <a:r>
              <a:rPr lang="de-DE" sz="2400" b="1" smtClean="0"/>
              <a:t>evolution</a:t>
            </a:r>
            <a:endParaRPr lang="en-US" sz="2400" b="1" dirty="0"/>
          </a:p>
        </p:txBody>
      </p:sp>
      <p:sp>
        <p:nvSpPr>
          <p:cNvPr id="70" name="TextBox 64"/>
          <p:cNvSpPr txBox="1"/>
          <p:nvPr/>
        </p:nvSpPr>
        <p:spPr>
          <a:xfrm>
            <a:off x="6175949" y="5099098"/>
            <a:ext cx="2822503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Geothermal Systems</a:t>
            </a:r>
          </a:p>
          <a:p>
            <a:pPr algn="ctr">
              <a:lnSpc>
                <a:spcPts val="2400"/>
              </a:lnSpc>
            </a:pPr>
            <a:r>
              <a:rPr lang="de-DE" sz="2400" b="1"/>
              <a:t>f</a:t>
            </a:r>
            <a:r>
              <a:rPr lang="de-DE" sz="2400" b="1" smtClean="0"/>
              <a:t>or RNA reactions</a:t>
            </a:r>
            <a:endParaRPr lang="en-US" sz="2400" b="1" dirty="0"/>
          </a:p>
        </p:txBody>
      </p:sp>
      <p:sp>
        <p:nvSpPr>
          <p:cNvPr id="71" name="TextBox 64"/>
          <p:cNvSpPr txBox="1"/>
          <p:nvPr/>
        </p:nvSpPr>
        <p:spPr>
          <a:xfrm>
            <a:off x="3445032" y="4023926"/>
            <a:ext cx="2268763" cy="695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Nonequilibria to</a:t>
            </a:r>
          </a:p>
          <a:p>
            <a:pPr algn="ctr">
              <a:lnSpc>
                <a:spcPts val="2300"/>
              </a:lnSpc>
            </a:pPr>
            <a:r>
              <a:rPr lang="de-DE" sz="2400" b="1" smtClean="0"/>
              <a:t>drive reactions</a:t>
            </a:r>
            <a:endParaRPr lang="en-US" sz="2400" b="1" dirty="0"/>
          </a:p>
        </p:txBody>
      </p:sp>
      <p:sp>
        <p:nvSpPr>
          <p:cNvPr id="72" name="TextBox 64"/>
          <p:cNvSpPr txBox="1"/>
          <p:nvPr/>
        </p:nvSpPr>
        <p:spPr>
          <a:xfrm>
            <a:off x="7143948" y="4327041"/>
            <a:ext cx="1889748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Astrophysical</a:t>
            </a:r>
          </a:p>
          <a:p>
            <a:pPr algn="ctr">
              <a:lnSpc>
                <a:spcPts val="2400"/>
              </a:lnSpc>
            </a:pPr>
            <a:r>
              <a:rPr lang="de-DE" sz="2400" b="1" smtClean="0"/>
              <a:t>foundations</a:t>
            </a:r>
            <a:endParaRPr lang="en-US" sz="2400" b="1" dirty="0"/>
          </a:p>
        </p:txBody>
      </p:sp>
      <p:sp>
        <p:nvSpPr>
          <p:cNvPr id="73" name="TextBox 64"/>
          <p:cNvSpPr txBox="1"/>
          <p:nvPr/>
        </p:nvSpPr>
        <p:spPr>
          <a:xfrm>
            <a:off x="4683766" y="1286867"/>
            <a:ext cx="2343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Selection</a:t>
            </a:r>
          </a:p>
          <a:p>
            <a:pPr algn="ctr">
              <a:lnSpc>
                <a:spcPts val="2400"/>
              </a:lnSpc>
            </a:pPr>
            <a:r>
              <a:rPr lang="de-DE" sz="2400" b="1"/>
              <a:t>w</a:t>
            </a:r>
            <a:r>
              <a:rPr lang="de-DE" sz="2400" b="1" smtClean="0"/>
              <a:t>ith coacervates</a:t>
            </a:r>
            <a:endParaRPr lang="en-US" sz="2400" b="1" dirty="0"/>
          </a:p>
        </p:txBody>
      </p:sp>
      <p:sp>
        <p:nvSpPr>
          <p:cNvPr id="74" name="TextBox 64"/>
          <p:cNvSpPr txBox="1"/>
          <p:nvPr/>
        </p:nvSpPr>
        <p:spPr>
          <a:xfrm>
            <a:off x="7485905" y="1429842"/>
            <a:ext cx="148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2400" b="1" smtClean="0"/>
              <a:t>Towards</a:t>
            </a:r>
          </a:p>
          <a:p>
            <a:pPr algn="ctr">
              <a:lnSpc>
                <a:spcPts val="2400"/>
              </a:lnSpc>
            </a:pPr>
            <a:r>
              <a:rPr lang="de-DE" sz="2400" b="1"/>
              <a:t>e</a:t>
            </a:r>
            <a:r>
              <a:rPr lang="de-DE" sz="2400" b="1" smtClean="0"/>
              <a:t>arly Cells</a:t>
            </a:r>
            <a:endParaRPr lang="en-US" sz="2400" b="1" dirty="0"/>
          </a:p>
        </p:txBody>
      </p:sp>
      <p:pic>
        <p:nvPicPr>
          <p:cNvPr id="77" name="Grafik 7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9476" y="2750519"/>
            <a:ext cx="2118544" cy="1223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9" name="Grafik 7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7765" y="4093229"/>
            <a:ext cx="2182835" cy="1197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1" name="Grafik 8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626" y="5754154"/>
            <a:ext cx="2000418" cy="1066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7" name="Grafik 86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21884" y="2537799"/>
            <a:ext cx="2478644" cy="953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9" name="Grafik 8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815" y="3584251"/>
            <a:ext cx="2465101" cy="1107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7297" y="629657"/>
            <a:ext cx="1106358" cy="982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1066" y="1272815"/>
            <a:ext cx="1582223" cy="93651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5" name="Gerader Verbinder 94"/>
          <p:cNvCxnSpPr/>
          <p:nvPr/>
        </p:nvCxnSpPr>
        <p:spPr>
          <a:xfrm flipH="1">
            <a:off x="5202556" y="5628361"/>
            <a:ext cx="294412" cy="0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r Verbinder 96"/>
          <p:cNvCxnSpPr/>
          <p:nvPr/>
        </p:nvCxnSpPr>
        <p:spPr>
          <a:xfrm flipH="1">
            <a:off x="4102749" y="6150911"/>
            <a:ext cx="294412" cy="0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 flipH="1">
            <a:off x="6795226" y="4336556"/>
            <a:ext cx="294412" cy="0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 flipH="1">
            <a:off x="7441168" y="4140405"/>
            <a:ext cx="294412" cy="0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 flipH="1" flipV="1">
            <a:off x="7524670" y="2756052"/>
            <a:ext cx="343800" cy="4763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r Verbinder 101"/>
          <p:cNvCxnSpPr/>
          <p:nvPr/>
        </p:nvCxnSpPr>
        <p:spPr>
          <a:xfrm flipH="1" flipV="1">
            <a:off x="4936023" y="2381191"/>
            <a:ext cx="216467" cy="2413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104"/>
          <p:cNvCxnSpPr/>
          <p:nvPr/>
        </p:nvCxnSpPr>
        <p:spPr>
          <a:xfrm flipH="1">
            <a:off x="5089789" y="2943226"/>
            <a:ext cx="268021" cy="5899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07"/>
          <p:cNvCxnSpPr/>
          <p:nvPr/>
        </p:nvCxnSpPr>
        <p:spPr>
          <a:xfrm flipH="1">
            <a:off x="6932388" y="2137025"/>
            <a:ext cx="213288" cy="2716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r Verbinder 108"/>
          <p:cNvCxnSpPr/>
          <p:nvPr/>
        </p:nvCxnSpPr>
        <p:spPr>
          <a:xfrm flipH="1" flipV="1">
            <a:off x="7181636" y="1289407"/>
            <a:ext cx="219607" cy="1102"/>
          </a:xfrm>
          <a:prstGeom prst="line">
            <a:avLst/>
          </a:prstGeom>
          <a:ln w="793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4"/>
          <p:cNvSpPr txBox="1"/>
          <p:nvPr/>
        </p:nvSpPr>
        <p:spPr>
          <a:xfrm>
            <a:off x="4388713" y="13648"/>
            <a:ext cx="2800831" cy="1455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de-DE" sz="3800" b="1" smtClean="0">
                <a:solidFill>
                  <a:srgbClr val="C00000"/>
                </a:solidFill>
              </a:rPr>
              <a:t>Autonomous</a:t>
            </a:r>
          </a:p>
          <a:p>
            <a:pPr algn="ctr">
              <a:lnSpc>
                <a:spcPts val="3500"/>
              </a:lnSpc>
            </a:pPr>
            <a:r>
              <a:rPr lang="de-DE" sz="3800" b="1" smtClean="0">
                <a:solidFill>
                  <a:srgbClr val="C00000"/>
                </a:solidFill>
              </a:rPr>
              <a:t>Darwinian</a:t>
            </a:r>
            <a:endParaRPr lang="de-DE" sz="3800" b="1">
              <a:solidFill>
                <a:srgbClr val="C00000"/>
              </a:solidFill>
            </a:endParaRPr>
          </a:p>
          <a:p>
            <a:pPr algn="ctr">
              <a:lnSpc>
                <a:spcPts val="3500"/>
              </a:lnSpc>
            </a:pPr>
            <a:r>
              <a:rPr lang="de-DE" sz="3800" b="1">
                <a:solidFill>
                  <a:srgbClr val="C00000"/>
                </a:solidFill>
              </a:rPr>
              <a:t>Evolution</a:t>
            </a:r>
            <a:endParaRPr lang="en-US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7" grpId="0"/>
      <p:bldP spid="68" grpId="0"/>
      <p:bldP spid="69" grpId="0"/>
      <p:bldP spid="73" grpId="0"/>
      <p:bldP spid="74" grpId="0"/>
      <p:bldP spid="61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Breitbild</PresentationFormat>
  <Paragraphs>213</Paragraphs>
  <Slides>8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Christof Mast</dc:creator>
  <cp:lastModifiedBy>Dieter Braun</cp:lastModifiedBy>
  <cp:revision>706</cp:revision>
  <dcterms:created xsi:type="dcterms:W3CDTF">2021-12-07T07:00:06Z</dcterms:created>
  <dcterms:modified xsi:type="dcterms:W3CDTF">2024-04-15T09:27:51Z</dcterms:modified>
</cp:coreProperties>
</file>